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6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7ACA-3422-4ABA-848A-11339483BB0A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73E-BA22-4AA8-8B7A-5BC49D120CB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7ACA-3422-4ABA-848A-11339483BB0A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73E-BA22-4AA8-8B7A-5BC49D120C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7ACA-3422-4ABA-848A-11339483BB0A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73E-BA22-4AA8-8B7A-5BC49D120C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7ACA-3422-4ABA-848A-11339483BB0A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73E-BA22-4AA8-8B7A-5BC49D120C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7ACA-3422-4ABA-848A-11339483BB0A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73E-BA22-4AA8-8B7A-5BC49D120CB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7ACA-3422-4ABA-848A-11339483BB0A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73E-BA22-4AA8-8B7A-5BC49D120C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7ACA-3422-4ABA-848A-11339483BB0A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73E-BA22-4AA8-8B7A-5BC49D120CB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7ACA-3422-4ABA-848A-11339483BB0A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73E-BA22-4AA8-8B7A-5BC49D120C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7ACA-3422-4ABA-848A-11339483BB0A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73E-BA22-4AA8-8B7A-5BC49D120C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7ACA-3422-4ABA-848A-11339483BB0A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73E-BA22-4AA8-8B7A-5BC49D120CB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7ACA-3422-4ABA-848A-11339483BB0A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73E-BA22-4AA8-8B7A-5BC49D120C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ADD7ACA-3422-4ABA-848A-11339483BB0A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1A3F73E-BA22-4AA8-8B7A-5BC49D120C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Limited Context Restarting Automata and McNaughton Families Of Languages</a:t>
            </a:r>
            <a:endParaRPr lang="en-US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Friedrich Otto</a:t>
            </a:r>
          </a:p>
          <a:p>
            <a:r>
              <a:rPr lang="en-US" dirty="0" smtClean="0"/>
              <a:t>Peter </a:t>
            </a:r>
            <a:r>
              <a:rPr lang="sk-SK" dirty="0" err="1" smtClean="0"/>
              <a:t>Černo</a:t>
            </a:r>
            <a:r>
              <a:rPr lang="sk-SK" dirty="0" smtClean="0"/>
              <a:t>, František Mráz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401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Clearing Restarting Automata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Clearing Restarting Automata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Accept </a:t>
            </a:r>
            <a:r>
              <a:rPr lang="en-US" b="1" dirty="0" smtClean="0">
                <a:solidFill>
                  <a:srgbClr val="7030A0"/>
                </a:solidFill>
              </a:rPr>
              <a:t>all regular</a:t>
            </a:r>
            <a:r>
              <a:rPr lang="en-US" dirty="0" smtClean="0"/>
              <a:t> and even </a:t>
            </a:r>
            <a:r>
              <a:rPr lang="en-US" b="1" dirty="0" smtClean="0">
                <a:solidFill>
                  <a:srgbClr val="7030A0"/>
                </a:solidFill>
              </a:rPr>
              <a:t>some non-context-free</a:t>
            </a:r>
            <a:r>
              <a:rPr lang="en-US" dirty="0" smtClean="0"/>
              <a:t> languages.</a:t>
            </a:r>
          </a:p>
          <a:p>
            <a:pPr lvl="1"/>
            <a:r>
              <a:rPr lang="en-US" dirty="0" smtClean="0"/>
              <a:t>They do </a:t>
            </a:r>
            <a:r>
              <a:rPr lang="en-US" b="1" dirty="0" smtClean="0">
                <a:solidFill>
                  <a:srgbClr val="C00000"/>
                </a:solidFill>
              </a:rPr>
              <a:t>not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accept </a:t>
            </a:r>
            <a:r>
              <a:rPr lang="en-US" b="1" dirty="0" smtClean="0">
                <a:solidFill>
                  <a:srgbClr val="C00000"/>
                </a:solidFill>
              </a:rPr>
              <a:t>all context-free</a:t>
            </a:r>
            <a:r>
              <a:rPr lang="en-US" dirty="0" smtClean="0"/>
              <a:t> languages (</a:t>
            </a:r>
            <a:r>
              <a:rPr lang="en-US" b="1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{</a:t>
            </a:r>
            <a:r>
              <a:rPr lang="en-US" b="1" i="1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="1" i="1" baseline="30000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="1" i="1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cb</a:t>
            </a:r>
            <a:r>
              <a:rPr lang="en-US" b="1" i="1" baseline="30000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="1" i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| n </a:t>
            </a:r>
            <a:r>
              <a:rPr lang="en-US" b="1" i="1" dirty="0">
                <a:solidFill>
                  <a:srgbClr val="C00000"/>
                </a:solidFill>
                <a:latin typeface="Cambria Math"/>
                <a:ea typeface="Cambria Math"/>
              </a:rPr>
              <a:t>&gt; 0}</a:t>
            </a:r>
            <a:r>
              <a:rPr lang="en-US" b="1" i="1" dirty="0">
                <a:solidFill>
                  <a:srgbClr val="7030A0"/>
                </a:solidFill>
                <a:latin typeface="Cambria Math"/>
                <a:ea typeface="Cambria Math"/>
              </a:rPr>
              <a:t> </a:t>
            </a:r>
            <a:r>
              <a:rPr lang="en-US" dirty="0" smtClean="0"/>
              <a:t>).</a:t>
            </a:r>
          </a:p>
          <a:p>
            <a:r>
              <a:rPr lang="el-GR" b="1" dirty="0">
                <a:solidFill>
                  <a:srgbClr val="002060"/>
                </a:solidFill>
              </a:rPr>
              <a:t>Δ-</a:t>
            </a:r>
            <a:r>
              <a:rPr lang="en-US" b="1" dirty="0">
                <a:solidFill>
                  <a:srgbClr val="002060"/>
                </a:solidFill>
              </a:rPr>
              <a:t>Clearing and </a:t>
            </a:r>
            <a:r>
              <a:rPr lang="el-GR" b="1" dirty="0">
                <a:solidFill>
                  <a:srgbClr val="002060"/>
                </a:solidFill>
              </a:rPr>
              <a:t>Δ</a:t>
            </a:r>
            <a:r>
              <a:rPr lang="en-US" b="1" dirty="0">
                <a:solidFill>
                  <a:srgbClr val="002060"/>
                </a:solidFill>
              </a:rPr>
              <a:t>*</a:t>
            </a:r>
            <a:r>
              <a:rPr lang="el-GR" b="1" dirty="0">
                <a:solidFill>
                  <a:srgbClr val="002060"/>
                </a:solidFill>
              </a:rPr>
              <a:t>-</a:t>
            </a:r>
            <a:r>
              <a:rPr lang="en-US" b="1" dirty="0">
                <a:solidFill>
                  <a:srgbClr val="002060"/>
                </a:solidFill>
              </a:rPr>
              <a:t>Clearing Restarting </a:t>
            </a:r>
            <a:r>
              <a:rPr lang="en-US" b="1" dirty="0" smtClean="0">
                <a:solidFill>
                  <a:srgbClr val="002060"/>
                </a:solidFill>
              </a:rPr>
              <a:t>Automata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Accept </a:t>
            </a:r>
            <a:r>
              <a:rPr lang="en-US" b="1" dirty="0" smtClean="0">
                <a:solidFill>
                  <a:srgbClr val="002060"/>
                </a:solidFill>
              </a:rPr>
              <a:t>all context-free</a:t>
            </a:r>
            <a:r>
              <a:rPr lang="en-US" dirty="0" smtClean="0"/>
              <a:t> languages.</a:t>
            </a:r>
            <a:endParaRPr lang="en-US" dirty="0"/>
          </a:p>
          <a:p>
            <a:pPr lvl="1"/>
            <a:r>
              <a:rPr lang="en-US" dirty="0" smtClean="0"/>
              <a:t>The exact expressive power remains open.</a:t>
            </a:r>
          </a:p>
          <a:p>
            <a:r>
              <a:rPr lang="en-US" dirty="0" smtClean="0"/>
              <a:t>Here we establish an </a:t>
            </a:r>
            <a:r>
              <a:rPr lang="en-US" b="1" dirty="0" smtClean="0">
                <a:solidFill>
                  <a:srgbClr val="7030A0"/>
                </a:solidFill>
              </a:rPr>
              <a:t>upper bound</a:t>
            </a:r>
            <a:r>
              <a:rPr lang="en-US" dirty="0" smtClean="0"/>
              <a:t> by showing that </a:t>
            </a:r>
            <a:r>
              <a:rPr lang="en-US" b="1" dirty="0" smtClean="0">
                <a:solidFill>
                  <a:srgbClr val="002060"/>
                </a:solidFill>
              </a:rPr>
              <a:t>Clearing</a:t>
            </a:r>
            <a:r>
              <a:rPr lang="en-US" dirty="0" smtClean="0"/>
              <a:t>, </a:t>
            </a:r>
            <a:r>
              <a:rPr lang="el-GR" b="1" dirty="0" smtClean="0">
                <a:solidFill>
                  <a:srgbClr val="002060"/>
                </a:solidFill>
              </a:rPr>
              <a:t>Δ-</a:t>
            </a:r>
            <a:r>
              <a:rPr lang="en-US" dirty="0" smtClean="0"/>
              <a:t> and </a:t>
            </a:r>
            <a:r>
              <a:rPr lang="el-GR" b="1" dirty="0">
                <a:solidFill>
                  <a:srgbClr val="002060"/>
                </a:solidFill>
              </a:rPr>
              <a:t>Δ</a:t>
            </a:r>
            <a:r>
              <a:rPr lang="en-US" b="1" dirty="0">
                <a:solidFill>
                  <a:srgbClr val="002060"/>
                </a:solidFill>
              </a:rPr>
              <a:t>*</a:t>
            </a:r>
            <a:r>
              <a:rPr lang="el-GR" b="1" dirty="0">
                <a:solidFill>
                  <a:srgbClr val="002060"/>
                </a:solidFill>
              </a:rPr>
              <a:t>-</a:t>
            </a:r>
            <a:r>
              <a:rPr lang="en-US" b="1" dirty="0">
                <a:solidFill>
                  <a:srgbClr val="002060"/>
                </a:solidFill>
              </a:rPr>
              <a:t>Clearing Restarting </a:t>
            </a:r>
            <a:r>
              <a:rPr lang="en-US" b="1" dirty="0" smtClean="0">
                <a:solidFill>
                  <a:srgbClr val="002060"/>
                </a:solidFill>
              </a:rPr>
              <a:t>Automata</a:t>
            </a:r>
            <a:r>
              <a:rPr lang="en-US" dirty="0" smtClean="0"/>
              <a:t> only accept languages that are </a:t>
            </a:r>
            <a:r>
              <a:rPr lang="en-US" b="1" dirty="0" smtClean="0">
                <a:solidFill>
                  <a:srgbClr val="7030A0"/>
                </a:solidFill>
              </a:rPr>
              <a:t>growing context-sensitive</a:t>
            </a:r>
            <a:r>
              <a:rPr lang="en-US" dirty="0"/>
              <a:t> 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2000" i="1" dirty="0" err="1" smtClean="0">
                <a:solidFill>
                  <a:schemeClr val="bg1">
                    <a:lumMod val="50000"/>
                  </a:schemeClr>
                </a:solidFill>
              </a:rPr>
              <a:t>Dahlhaus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</a:rPr>
              <a:t>Warmuth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637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Clearing Restarting Automata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Theorem</a:t>
            </a:r>
            <a:r>
              <a:rPr lang="en-US" dirty="0" smtClean="0"/>
              <a:t>: 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ℒ(</a:t>
            </a:r>
            <a:r>
              <a:rPr lang="el-GR" b="1" i="1" dirty="0">
                <a:latin typeface="Cambria Math" pitchFamily="18" charset="0"/>
                <a:ea typeface="Cambria Math" pitchFamily="18" charset="0"/>
              </a:rPr>
              <a:t>Δ*-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cl-RA) 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⊆ GCSL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Proof.</a:t>
            </a:r>
          </a:p>
          <a:p>
            <a:pPr lvl="1"/>
            <a:r>
              <a:rPr lang="en-US" dirty="0" smtClean="0"/>
              <a:t>Let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M = (</a:t>
            </a:r>
            <a:r>
              <a:rPr lang="en-US" b="1" i="1" dirty="0">
                <a:solidFill>
                  <a:srgbClr val="7030A0"/>
                </a:solidFill>
                <a:latin typeface="Cambria Math"/>
                <a:ea typeface="Cambria Math"/>
              </a:rPr>
              <a:t>Σ, Γ, I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)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/>
              <a:t>be a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k-</a:t>
            </a:r>
            <a:r>
              <a:rPr lang="el-GR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Δ*-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cl-RA</a:t>
            </a:r>
            <a:r>
              <a:rPr lang="en-US" dirty="0" smtClean="0"/>
              <a:t>  for some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k ≥ 0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Let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𝛺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= </a:t>
            </a:r>
            <a:r>
              <a:rPr lang="el-GR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Γ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l-GR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∪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{¢, $, Y}</a:t>
            </a:r>
            <a:r>
              <a:rPr lang="en-US" dirty="0" smtClean="0"/>
              <a:t>, where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dirty="0" smtClean="0"/>
              <a:t>  is a </a:t>
            </a:r>
            <a:r>
              <a:rPr lang="en-US" i="1" dirty="0" smtClean="0"/>
              <a:t>new letter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Let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S(M)  </a:t>
            </a:r>
            <a:r>
              <a:rPr lang="en-US" dirty="0" smtClean="0"/>
              <a:t>be the following </a:t>
            </a:r>
            <a:r>
              <a:rPr lang="en-US" b="1" i="1" dirty="0" smtClean="0">
                <a:solidFill>
                  <a:srgbClr val="7030A0"/>
                </a:solidFill>
              </a:rPr>
              <a:t>string-rewriting system</a:t>
            </a:r>
            <a:r>
              <a:rPr lang="en-US" i="1" dirty="0" smtClean="0"/>
              <a:t> </a:t>
            </a:r>
            <a:r>
              <a:rPr lang="en-US" dirty="0" smtClean="0"/>
              <a:t>over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𝛺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/>
              <a:t>: </a:t>
            </a:r>
          </a:p>
          <a:p>
            <a:pPr marL="274320" lvl="1" indent="0">
              <a:buNone/>
            </a:pP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	S(M)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= { </a:t>
            </a:r>
            <a:r>
              <a:rPr lang="en-US" b="1" i="1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xzy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→ </a:t>
            </a:r>
            <a:r>
              <a:rPr lang="en-US" b="1" i="1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xty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| (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, z → t, 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) ∊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I }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∪ { ¢$ →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Y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}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Let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dirty="0" smtClean="0"/>
              <a:t>  be a </a:t>
            </a:r>
            <a:r>
              <a:rPr lang="en-US" b="1" i="1" dirty="0" smtClean="0">
                <a:solidFill>
                  <a:srgbClr val="002060"/>
                </a:solidFill>
              </a:rPr>
              <a:t>weight function</a:t>
            </a:r>
            <a:r>
              <a:rPr lang="en-US" dirty="0" smtClean="0"/>
              <a:t>: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g(</a:t>
            </a:r>
            <a:r>
              <a:rPr lang="el-GR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Δ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) = 1</a:t>
            </a:r>
            <a:r>
              <a:rPr lang="en-US" dirty="0" smtClean="0"/>
              <a:t>  and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g(a) = 2</a:t>
            </a:r>
            <a:r>
              <a:rPr lang="en-US" dirty="0" smtClean="0"/>
              <a:t>  for all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a ≠ </a:t>
            </a:r>
            <a:r>
              <a:rPr lang="el-GR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Δ</a:t>
            </a:r>
            <a:r>
              <a:rPr lang="en-US" dirty="0" smtClean="0"/>
              <a:t>.</a:t>
            </a:r>
          </a:p>
          <a:p>
            <a:r>
              <a:rPr lang="en-US" b="1" u="sng" dirty="0" smtClean="0">
                <a:solidFill>
                  <a:srgbClr val="7030A0"/>
                </a:solidFill>
              </a:rPr>
              <a:t>Claim</a:t>
            </a:r>
            <a:r>
              <a:rPr lang="en-US" dirty="0" smtClean="0"/>
              <a:t>: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L(M)</a:t>
            </a:r>
            <a:r>
              <a:rPr lang="en-US" dirty="0" smtClean="0"/>
              <a:t>  coincides with the </a:t>
            </a:r>
            <a:r>
              <a:rPr lang="en-US" b="1" i="1" dirty="0" smtClean="0">
                <a:solidFill>
                  <a:srgbClr val="7030A0"/>
                </a:solidFill>
              </a:rPr>
              <a:t>McNaughton language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</a:rPr>
              <a:t>Beaudry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</a:rPr>
              <a:t>Holzer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</a:rPr>
              <a:t>Niemann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, Otto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dirty="0" smtClean="0"/>
              <a:t>specified by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(S(M),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¢,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$, Y)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S(M)</a:t>
            </a:r>
            <a:r>
              <a:rPr lang="en-US" dirty="0" smtClean="0"/>
              <a:t>  is a </a:t>
            </a:r>
            <a:r>
              <a:rPr lang="en-US" b="1" i="1" dirty="0" smtClean="0">
                <a:solidFill>
                  <a:srgbClr val="002060"/>
                </a:solidFill>
              </a:rPr>
              <a:t>finite weight-reducing system</a:t>
            </a:r>
            <a:r>
              <a:rPr lang="en-US" dirty="0" smtClean="0"/>
              <a:t>, it follows that the </a:t>
            </a:r>
            <a:r>
              <a:rPr lang="en-US" b="1" i="1" dirty="0" smtClean="0">
                <a:solidFill>
                  <a:srgbClr val="7030A0"/>
                </a:solidFill>
              </a:rPr>
              <a:t>McNaughton language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L(M)</a:t>
            </a:r>
            <a:r>
              <a:rPr lang="en-US" dirty="0" smtClean="0"/>
              <a:t>  is a </a:t>
            </a:r>
            <a:r>
              <a:rPr lang="en-US" b="1" i="1" dirty="0" smtClean="0">
                <a:solidFill>
                  <a:srgbClr val="002060"/>
                </a:solidFill>
              </a:rPr>
              <a:t>growing context-sensitive language</a:t>
            </a:r>
            <a:r>
              <a:rPr lang="en-US" dirty="0" smtClean="0"/>
              <a:t>, that is,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L(M)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∊ GCSL</a:t>
            </a:r>
            <a:r>
              <a:rPr lang="en-US" dirty="0" smtClean="0"/>
              <a:t>.  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484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Clearing Restarting Automata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367" y="2041371"/>
            <a:ext cx="6405265" cy="399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462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 III</a:t>
            </a:r>
            <a:r>
              <a:rPr lang="en-US" dirty="0" smtClean="0"/>
              <a:t>: Limited Context RA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7030A0"/>
                </a:solidFill>
              </a:rPr>
              <a:t>Limited Context Restarting Automaton</a:t>
            </a:r>
            <a:r>
              <a:rPr lang="en-US" b="1" dirty="0" smtClean="0">
                <a:solidFill>
                  <a:srgbClr val="7030A0"/>
                </a:solidFill>
              </a:rPr>
              <a:t> (</a:t>
            </a:r>
            <a:r>
              <a:rPr lang="en-US" b="1" i="1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lc</a:t>
            </a:r>
            <a:r>
              <a:rPr lang="en-US" b="1" i="1" noProof="1" smtClean="0">
                <a:solidFill>
                  <a:srgbClr val="7030A0"/>
                </a:solidFill>
                <a:latin typeface="Cambria Math"/>
                <a:ea typeface="Cambria Math"/>
              </a:rPr>
              <a:t>-RA 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Is defined exactly as </a:t>
            </a:r>
            <a:r>
              <a:rPr lang="en-US" b="1" i="1" dirty="0" smtClean="0">
                <a:solidFill>
                  <a:srgbClr val="002060"/>
                </a:solidFill>
              </a:rPr>
              <a:t>Context Rewriting Systems</a:t>
            </a:r>
            <a:r>
              <a:rPr lang="en-US" dirty="0" smtClean="0"/>
              <a:t>, except that:</a:t>
            </a:r>
          </a:p>
          <a:p>
            <a:pPr lvl="1"/>
            <a:r>
              <a:rPr lang="en-US" dirty="0" smtClean="0"/>
              <a:t>There is </a:t>
            </a:r>
            <a:r>
              <a:rPr lang="en-US" b="1" i="1" dirty="0" smtClean="0">
                <a:solidFill>
                  <a:srgbClr val="002060"/>
                </a:solidFill>
              </a:rPr>
              <a:t>no upper bound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b="1" i="1" dirty="0" smtClean="0">
                <a:solidFill>
                  <a:srgbClr val="002060"/>
                </a:solidFill>
              </a:rPr>
              <a:t>  </a:t>
            </a:r>
            <a:r>
              <a:rPr lang="en-US" b="1" dirty="0" smtClean="0">
                <a:solidFill>
                  <a:srgbClr val="002060"/>
                </a:solidFill>
              </a:rPr>
              <a:t>on the length of contexts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>
                <a:solidFill>
                  <a:srgbClr val="7030A0"/>
                </a:solidFill>
              </a:rPr>
              <a:t>instructions</a:t>
            </a:r>
            <a:r>
              <a:rPr lang="en-US" dirty="0" smtClean="0"/>
              <a:t> are usually written as: 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b="1" i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 | z</a:t>
            </a:r>
            <a:r>
              <a:rPr lang="en-US" b="1" i="1" dirty="0" smtClean="0">
                <a:latin typeface="Cambria Math"/>
                <a:ea typeface="Cambria Math"/>
              </a:rPr>
              <a:t> → t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 | </a:t>
            </a:r>
            <a:r>
              <a:rPr lang="en-US" b="1" i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>
                <a:ea typeface="Cambria Math"/>
              </a:rPr>
              <a:t>.</a:t>
            </a:r>
            <a:endParaRPr lang="en-US" dirty="0" smtClean="0"/>
          </a:p>
          <a:p>
            <a:pPr lvl="1"/>
            <a:r>
              <a:rPr lang="en-US" dirty="0" smtClean="0"/>
              <a:t>There is a </a:t>
            </a:r>
            <a:r>
              <a:rPr lang="en-US" b="1" i="1" dirty="0" smtClean="0">
                <a:solidFill>
                  <a:srgbClr val="002060"/>
                </a:solidFill>
              </a:rPr>
              <a:t>weight function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dirty="0" smtClean="0"/>
              <a:t>  such that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g(z) &gt; g(t)</a:t>
            </a:r>
            <a:r>
              <a:rPr lang="en-US" dirty="0" smtClean="0"/>
              <a:t>  for all instructions 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 | z</a:t>
            </a:r>
            <a:r>
              <a:rPr lang="en-US" b="1" i="1" dirty="0">
                <a:latin typeface="Cambria Math"/>
                <a:ea typeface="Cambria Math"/>
              </a:rPr>
              <a:t> → t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 | 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/>
              <a:t>  of the automaton.</a:t>
            </a:r>
          </a:p>
          <a:p>
            <a:pPr lvl="1"/>
            <a:endParaRPr lang="en-US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37" y="4222974"/>
            <a:ext cx="2331725" cy="122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50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Context Restarting Automata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Restricted types</a:t>
            </a:r>
            <a:r>
              <a:rPr lang="en-US" dirty="0" smtClean="0"/>
              <a:t>: </a:t>
            </a:r>
            <a:r>
              <a:rPr lang="en-US" b="1" i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lc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-RA M = (</a:t>
            </a:r>
            <a:r>
              <a:rPr lang="el-GR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Σ, Γ,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I)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 is of </a:t>
            </a:r>
            <a:r>
              <a:rPr lang="en-US" b="1" dirty="0" smtClean="0">
                <a:solidFill>
                  <a:srgbClr val="002060"/>
                </a:solidFill>
              </a:rPr>
              <a:t>type</a:t>
            </a:r>
            <a:r>
              <a:rPr lang="en-US" dirty="0" smtClean="0"/>
              <a:t>: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baseline="-250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b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’</a:t>
            </a:r>
            <a:r>
              <a:rPr lang="en-US" dirty="0" smtClean="0"/>
              <a:t> , if 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dirty="0" smtClean="0"/>
              <a:t>  is an arbitrary finite set of (</a:t>
            </a:r>
            <a:r>
              <a:rPr lang="en-US" b="1" i="1" dirty="0" smtClean="0">
                <a:solidFill>
                  <a:srgbClr val="7030A0"/>
                </a:solidFill>
              </a:rPr>
              <a:t>weight-reducing</a:t>
            </a:r>
            <a:r>
              <a:rPr lang="en-US" dirty="0" smtClean="0"/>
              <a:t>) instructions,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baseline="-25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’</a:t>
            </a:r>
            <a:r>
              <a:rPr lang="en-US" dirty="0" smtClean="0"/>
              <a:t> </a:t>
            </a:r>
            <a:r>
              <a:rPr lang="en-US" dirty="0"/>
              <a:t>, if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|t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| ≤ 1</a:t>
            </a:r>
            <a:r>
              <a:rPr lang="en-US" dirty="0" smtClean="0"/>
              <a:t> ,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baseline="-250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’</a:t>
            </a:r>
            <a:r>
              <a:rPr lang="en-US" dirty="0" smtClean="0"/>
              <a:t> </a:t>
            </a:r>
            <a:r>
              <a:rPr lang="en-US" dirty="0"/>
              <a:t>, if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|t| ≤ 1</a:t>
            </a:r>
            <a:r>
              <a:rPr lang="en-US" dirty="0"/>
              <a:t> , 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x ∊ {¢, </a:t>
            </a:r>
            <a:r>
              <a:rPr lang="el-GR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λ</a:t>
            </a:r>
            <a:r>
              <a:rPr lang="el-GR" b="1" i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}</a:t>
            </a:r>
            <a:r>
              <a:rPr lang="en-US" dirty="0" smtClean="0"/>
              <a:t> , 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y ∊ </a:t>
            </a:r>
            <a:r>
              <a:rPr lang="el-GR" b="1" i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{λ</a:t>
            </a:r>
            <a:r>
              <a:rPr lang="el-GR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, $}</a:t>
            </a:r>
            <a:r>
              <a:rPr lang="en-US" dirty="0" smtClean="0"/>
              <a:t> ,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baseline="-25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’</a:t>
            </a:r>
            <a:r>
              <a:rPr lang="en-US" dirty="0" smtClean="0"/>
              <a:t> </a:t>
            </a:r>
            <a:r>
              <a:rPr lang="en-US" dirty="0"/>
              <a:t>, if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|t| ≤ 1</a:t>
            </a:r>
            <a:r>
              <a:rPr lang="en-US" dirty="0"/>
              <a:t> , 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x ∊ {¢, </a:t>
            </a:r>
            <a:r>
              <a:rPr lang="el-GR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λ}</a:t>
            </a:r>
            <a:r>
              <a:rPr lang="en-US" dirty="0"/>
              <a:t> , 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y </a:t>
            </a:r>
            <a:r>
              <a:rPr lang="en-US" b="1" i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=</a:t>
            </a:r>
            <a:r>
              <a:rPr lang="el-GR" b="1" i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$</a:t>
            </a:r>
            <a:r>
              <a:rPr lang="en-US" dirty="0" smtClean="0"/>
              <a:t> ,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 for all 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b="1" i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 | z</a:t>
            </a:r>
            <a:r>
              <a:rPr lang="en-US" b="1" i="1" dirty="0" smtClean="0">
                <a:latin typeface="Cambria Math"/>
                <a:ea typeface="Cambria Math"/>
              </a:rPr>
              <a:t> → t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 | </a:t>
            </a:r>
            <a:r>
              <a:rPr lang="en-US" b="1" i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) ∊ I</a:t>
            </a:r>
            <a:r>
              <a:rPr lang="en-US" dirty="0" smtClean="0"/>
              <a:t> .</a:t>
            </a:r>
          </a:p>
          <a:p>
            <a:r>
              <a:rPr lang="en-US" b="1" u="sng" dirty="0" smtClean="0"/>
              <a:t>Moreover</a:t>
            </a:r>
            <a:r>
              <a:rPr lang="en-US" dirty="0" smtClean="0"/>
              <a:t>, </a:t>
            </a:r>
            <a:r>
              <a:rPr lang="en-US" b="1" i="1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lc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-RA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M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= (</a:t>
            </a:r>
            <a:r>
              <a:rPr lang="el-GR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Σ, Γ,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I)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 is of </a:t>
            </a:r>
            <a:r>
              <a:rPr lang="en-US" b="1" dirty="0">
                <a:solidFill>
                  <a:srgbClr val="002060"/>
                </a:solidFill>
              </a:rPr>
              <a:t>type</a:t>
            </a:r>
            <a:r>
              <a:rPr lang="en-US" dirty="0"/>
              <a:t>:</a:t>
            </a:r>
          </a:p>
          <a:p>
            <a:pPr lvl="1"/>
            <a:r>
              <a:rPr lang="en-US" b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baseline="-25000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  , ( </a:t>
            </a:r>
            <a:r>
              <a:rPr lang="en-US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baseline="-250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, </a:t>
            </a:r>
            <a:r>
              <a:rPr lang="en-US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baseline="-250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 , </a:t>
            </a:r>
            <a:r>
              <a:rPr lang="en-US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baseline="-250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 , respectively) if it is of type: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baseline="-25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’</a:t>
            </a:r>
            <a:r>
              <a:rPr lang="en-US" dirty="0" smtClean="0"/>
              <a:t> , ( </a:t>
            </a:r>
            <a:r>
              <a:rPr lang="en-US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baseline="-25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’</a:t>
            </a:r>
            <a:r>
              <a:rPr lang="en-US" dirty="0" smtClean="0"/>
              <a:t> </a:t>
            </a:r>
            <a:r>
              <a:rPr lang="en-US" dirty="0"/>
              <a:t>, </a:t>
            </a:r>
            <a:r>
              <a:rPr lang="en-US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baseline="-25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’</a:t>
            </a:r>
            <a:r>
              <a:rPr lang="en-US" dirty="0" smtClean="0"/>
              <a:t> </a:t>
            </a:r>
            <a:r>
              <a:rPr lang="en-US" dirty="0"/>
              <a:t>, </a:t>
            </a:r>
            <a:r>
              <a:rPr lang="en-US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baseline="-25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’</a:t>
            </a:r>
            <a:r>
              <a:rPr lang="en-US" dirty="0" smtClean="0"/>
              <a:t> </a:t>
            </a:r>
            <a:r>
              <a:rPr lang="en-US" dirty="0"/>
              <a:t>, </a:t>
            </a:r>
            <a:r>
              <a:rPr lang="en-US" dirty="0" smtClean="0"/>
              <a:t>respectively) and all instructions of 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M</a:t>
            </a:r>
            <a:r>
              <a:rPr lang="en-US" dirty="0" smtClean="0"/>
              <a:t>  are </a:t>
            </a:r>
            <a:r>
              <a:rPr lang="en-US" b="1" i="1" dirty="0" smtClean="0">
                <a:solidFill>
                  <a:srgbClr val="7030A0"/>
                </a:solidFill>
              </a:rPr>
              <a:t>length-reducing</a:t>
            </a:r>
            <a:r>
              <a:rPr lang="en-US" dirty="0" smtClean="0"/>
              <a:t> (i.e.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|z| &gt; |t|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 for all 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 | z</a:t>
            </a:r>
            <a:r>
              <a:rPr lang="en-US" b="1" i="1" dirty="0">
                <a:latin typeface="Cambria Math"/>
                <a:ea typeface="Cambria Math"/>
              </a:rPr>
              <a:t> → t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 | 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) ∊ I</a:t>
            </a:r>
            <a:r>
              <a:rPr lang="en-US" dirty="0" smtClean="0"/>
              <a:t> ).</a:t>
            </a:r>
          </a:p>
          <a:p>
            <a:r>
              <a:rPr lang="en-US" dirty="0" smtClean="0"/>
              <a:t>We use the </a:t>
            </a:r>
            <a:r>
              <a:rPr lang="en-US" b="1" dirty="0" smtClean="0"/>
              <a:t>notation</a:t>
            </a:r>
            <a:r>
              <a:rPr lang="en-US" dirty="0" smtClean="0"/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lc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-RA[ </a:t>
            </a:r>
            <a:r>
              <a:rPr lang="en-US" b="1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baseline="-25000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’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]</a:t>
            </a:r>
            <a:r>
              <a:rPr lang="en-US" dirty="0" smtClean="0"/>
              <a:t>, </a:t>
            </a:r>
            <a:r>
              <a:rPr lang="en-US" b="1" i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lc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-RA[ </a:t>
            </a:r>
            <a:r>
              <a:rPr lang="en-US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baseline="-25000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b="1" baseline="-25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]</a:t>
            </a:r>
            <a:r>
              <a:rPr lang="en-US" dirty="0" smtClean="0"/>
              <a:t>  to denote the corresponding </a:t>
            </a:r>
            <a:r>
              <a:rPr lang="en-US" b="1" dirty="0" smtClean="0"/>
              <a:t>class</a:t>
            </a:r>
            <a:r>
              <a:rPr lang="en-US" dirty="0" smtClean="0"/>
              <a:t> of the </a:t>
            </a:r>
            <a:r>
              <a:rPr lang="en-US" b="1" dirty="0" smtClean="0"/>
              <a:t>restricted</a:t>
            </a:r>
            <a:r>
              <a:rPr lang="en-US" dirty="0" smtClean="0"/>
              <a:t> </a:t>
            </a:r>
            <a:r>
              <a:rPr lang="en-US" b="1" i="1" dirty="0" err="1" smtClean="0">
                <a:latin typeface="Cambria Math" pitchFamily="18" charset="0"/>
                <a:ea typeface="Cambria Math" pitchFamily="18" charset="0"/>
              </a:rPr>
              <a:t>lc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-RA </a:t>
            </a:r>
            <a:r>
              <a:rPr lang="en-US" dirty="0" smtClean="0"/>
              <a:t>s.</a:t>
            </a:r>
          </a:p>
        </p:txBody>
      </p:sp>
    </p:spTree>
    <p:extLst>
      <p:ext uri="{BB962C8B-B14F-4D97-AF65-F5344CB8AC3E}">
        <p14:creationId xmlns:p14="http://schemas.microsoft.com/office/powerpoint/2010/main" val="3819630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i="1" dirty="0">
                <a:latin typeface="Cambria Math" pitchFamily="18" charset="0"/>
                <a:ea typeface="Cambria Math" pitchFamily="18" charset="0"/>
              </a:rPr>
              <a:t>-RA[ ℛ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cs-CZ" i="1" dirty="0">
                <a:latin typeface="Cambria Math" pitchFamily="18" charset="0"/>
                <a:ea typeface="Cambria Math" pitchFamily="18" charset="0"/>
              </a:rPr>
              <a:t>’]</a:t>
            </a:r>
            <a:r>
              <a:rPr lang="en-US" dirty="0" smtClean="0"/>
              <a:t>  and </a:t>
            </a:r>
            <a:r>
              <a:rPr lang="cs-CZ" i="1" dirty="0" err="1"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i="1" dirty="0">
                <a:latin typeface="Cambria Math" pitchFamily="18" charset="0"/>
                <a:ea typeface="Cambria Math" pitchFamily="18" charset="0"/>
              </a:rPr>
              <a:t>-RA[ ℛ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0 </a:t>
            </a:r>
            <a:r>
              <a:rPr lang="cs-CZ" i="1" dirty="0">
                <a:latin typeface="Cambria Math" pitchFamily="18" charset="0"/>
                <a:ea typeface="Cambria Math" pitchFamily="18" charset="0"/>
              </a:rPr>
              <a:t>]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Theorem</a:t>
            </a:r>
            <a:r>
              <a:rPr lang="en-US" dirty="0"/>
              <a:t>: 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ℒ(</a:t>
            </a:r>
            <a:r>
              <a:rPr lang="cs-CZ" b="1" i="1" dirty="0" err="1"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b="1" i="1" dirty="0">
                <a:latin typeface="Cambria Math" pitchFamily="18" charset="0"/>
                <a:ea typeface="Cambria Math" pitchFamily="18" charset="0"/>
              </a:rPr>
              <a:t>-RA[ ℛ</a:t>
            </a:r>
            <a:r>
              <a:rPr lang="en-US" b="1" i="1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cs-CZ" b="1" i="1" dirty="0">
                <a:latin typeface="Cambria Math" pitchFamily="18" charset="0"/>
                <a:ea typeface="Cambria Math" pitchFamily="18" charset="0"/>
              </a:rPr>
              <a:t>’]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) = ℒ(</a:t>
            </a:r>
            <a:r>
              <a:rPr lang="cs-CZ" b="1" i="1" dirty="0" err="1"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b="1" i="1" dirty="0">
                <a:latin typeface="Cambria Math" pitchFamily="18" charset="0"/>
                <a:ea typeface="Cambria Math" pitchFamily="18" charset="0"/>
              </a:rPr>
              <a:t>-RA[ ℛ</a:t>
            </a:r>
            <a:r>
              <a:rPr lang="en-US" b="1" i="1" baseline="-25000" dirty="0">
                <a:latin typeface="Cambria Math" pitchFamily="18" charset="0"/>
                <a:ea typeface="Cambria Math" pitchFamily="18" charset="0"/>
              </a:rPr>
              <a:t>0 </a:t>
            </a:r>
            <a:r>
              <a:rPr lang="cs-CZ" b="1" i="1" dirty="0">
                <a:latin typeface="Cambria Math" pitchFamily="18" charset="0"/>
                <a:ea typeface="Cambria Math" pitchFamily="18" charset="0"/>
              </a:rPr>
              <a:t>]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) = GCSL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Proof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each </a:t>
            </a:r>
            <a:r>
              <a:rPr lang="en-US" b="1" i="1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lc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-RA M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= (</a:t>
            </a:r>
            <a:r>
              <a:rPr lang="el-GR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Σ, Γ,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I)</a:t>
            </a:r>
            <a:r>
              <a:rPr lang="en-US" dirty="0" smtClean="0"/>
              <a:t>  we can </a:t>
            </a:r>
            <a:r>
              <a:rPr lang="en-US" b="1" dirty="0" smtClean="0"/>
              <a:t>associate</a:t>
            </a:r>
            <a:r>
              <a:rPr lang="en-US" dirty="0" smtClean="0"/>
              <a:t> a </a:t>
            </a:r>
            <a:r>
              <a:rPr lang="en-US" b="1" i="1" dirty="0" smtClean="0">
                <a:solidFill>
                  <a:srgbClr val="002060"/>
                </a:solidFill>
              </a:rPr>
              <a:t>finite weight-reducing string-rewriting system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S(M)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 smtClean="0"/>
              <a:t>such that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L(M)</a:t>
            </a:r>
            <a:r>
              <a:rPr lang="en-US" dirty="0" smtClean="0"/>
              <a:t>  is the </a:t>
            </a:r>
            <a:r>
              <a:rPr lang="en-US" b="1" i="1" dirty="0" smtClean="0">
                <a:solidFill>
                  <a:srgbClr val="002060"/>
                </a:solidFill>
              </a:rPr>
              <a:t>McNaughton language</a:t>
            </a:r>
            <a:r>
              <a:rPr lang="en-US" dirty="0" smtClean="0"/>
              <a:t> specified by the four-tuple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(S(M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),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¢, $, Y)</a:t>
            </a:r>
            <a:r>
              <a:rPr lang="en-US" dirty="0" smtClean="0"/>
              <a:t>.</a:t>
            </a:r>
          </a:p>
          <a:p>
            <a:pPr marL="274320" lvl="1" indent="0" algn="ctr">
              <a:buNone/>
            </a:pP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S(M) = { </a:t>
            </a:r>
            <a:r>
              <a:rPr lang="en-US" b="1" i="1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xzy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→ </a:t>
            </a:r>
            <a:r>
              <a:rPr lang="en-US" b="1" i="1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xty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| (</a:t>
            </a:r>
            <a:r>
              <a:rPr lang="en-US" b="1" i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| z → t | </a:t>
            </a:r>
            <a:r>
              <a:rPr lang="en-US" b="1" i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) ∊ I } ∪ { ¢$ → Y }</a:t>
            </a:r>
            <a:r>
              <a:rPr lang="en-US" dirty="0" smtClean="0"/>
              <a:t> .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It follows that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L(M) ∊ GCSL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On the other hand</a:t>
            </a:r>
            <a:r>
              <a:rPr lang="en-US" dirty="0" smtClean="0"/>
              <a:t>, </a:t>
            </a:r>
            <a:r>
              <a:rPr lang="en-US" b="1" dirty="0" smtClean="0"/>
              <a:t>each</a:t>
            </a:r>
            <a:r>
              <a:rPr lang="en-US" dirty="0" smtClean="0"/>
              <a:t> growing context-sensitive language is accepted by an </a:t>
            </a:r>
            <a:r>
              <a:rPr lang="en-US" b="1" i="1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lc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-RA[ </a:t>
            </a:r>
            <a:r>
              <a:rPr lang="en-US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baseline="-250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0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]</a:t>
            </a:r>
            <a:r>
              <a:rPr lang="en-US" dirty="0" smtClean="0"/>
              <a:t>. ■</a:t>
            </a:r>
          </a:p>
        </p:txBody>
      </p:sp>
    </p:spTree>
    <p:extLst>
      <p:ext uri="{BB962C8B-B14F-4D97-AF65-F5344CB8AC3E}">
        <p14:creationId xmlns:p14="http://schemas.microsoft.com/office/powerpoint/2010/main" val="236275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i="1" dirty="0">
                <a:latin typeface="Cambria Math" pitchFamily="18" charset="0"/>
                <a:ea typeface="Cambria Math" pitchFamily="18" charset="0"/>
              </a:rPr>
              <a:t>-RA[ 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i="1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’]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Theorem</a:t>
            </a:r>
            <a:r>
              <a:rPr lang="en-US" dirty="0"/>
              <a:t>: 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ℒ(</a:t>
            </a:r>
            <a:r>
              <a:rPr lang="cs-CZ" b="1" i="1" dirty="0" err="1" smtClean="0"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b="1" i="1" dirty="0" smtClean="0">
                <a:latin typeface="Cambria Math" pitchFamily="18" charset="0"/>
                <a:ea typeface="Cambria Math" pitchFamily="18" charset="0"/>
              </a:rPr>
              <a:t>-RA[ ℛ</a:t>
            </a:r>
            <a:r>
              <a:rPr lang="en-US" b="1" i="1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cs-CZ" b="1" i="1" dirty="0" smtClean="0">
                <a:latin typeface="Cambria Math" pitchFamily="18" charset="0"/>
                <a:ea typeface="Cambria Math" pitchFamily="18" charset="0"/>
              </a:rPr>
              <a:t>’]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) = GCSL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 smtClean="0"/>
              <a:t>Proof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Let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G = (N, T, S, P)</a:t>
            </a:r>
            <a:r>
              <a:rPr lang="en-US" dirty="0" smtClean="0"/>
              <a:t>  be a </a:t>
            </a:r>
            <a:r>
              <a:rPr lang="en-US" b="1" i="1" dirty="0" smtClean="0">
                <a:solidFill>
                  <a:srgbClr val="002060"/>
                </a:solidFill>
              </a:rPr>
              <a:t>weight-increasing context-sensitive grammar</a:t>
            </a:r>
            <a:r>
              <a:rPr lang="en-US" dirty="0" smtClean="0"/>
              <a:t>. By taking:</a:t>
            </a:r>
          </a:p>
          <a:p>
            <a:pPr lvl="1"/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I(G)      = 	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{ (u | x → A | v) | (</a:t>
            </a:r>
            <a:r>
              <a:rPr lang="en-US" b="1" i="1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uAv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→ </a:t>
            </a:r>
            <a:r>
              <a:rPr lang="en-US" b="1" i="1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uxv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) ∊ P }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 ∪ </a:t>
            </a:r>
          </a:p>
          <a:p>
            <a:pPr marL="274320" lvl="1" indent="0">
              <a:buNone/>
            </a:pP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		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{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(¢ | r → </a:t>
            </a:r>
            <a:r>
              <a:rPr lang="el-GR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λ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| $) | (S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→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r)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∊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P }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we obtain an </a:t>
            </a:r>
            <a:r>
              <a:rPr lang="cs-CZ" b="1" i="1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-RA[ ℛ</a:t>
            </a:r>
            <a:r>
              <a:rPr lang="en-US" b="1" i="1" baseline="-25000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cs-CZ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’]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 M(G) = ( T,  N ∪ T,  I(G) ) </a:t>
            </a:r>
            <a:r>
              <a:rPr lang="en-US" dirty="0" smtClean="0"/>
              <a:t> such that </a:t>
            </a:r>
          </a:p>
          <a:p>
            <a:pPr lvl="1"/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L(M(G)) =  L(G)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∪ {</a:t>
            </a:r>
            <a:r>
              <a:rPr lang="el-GR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λ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}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class of languages generated by </a:t>
            </a:r>
            <a:r>
              <a:rPr lang="en-US" b="1" i="1" dirty="0" smtClean="0">
                <a:solidFill>
                  <a:srgbClr val="002060"/>
                </a:solidFill>
              </a:rPr>
              <a:t>weight-increasing </a:t>
            </a:r>
            <a:r>
              <a:rPr lang="en-US" i="1" dirty="0" smtClean="0">
                <a:solidFill>
                  <a:srgbClr val="002060"/>
                </a:solidFill>
              </a:rPr>
              <a:t>context-sensitive grammars</a:t>
            </a:r>
            <a:r>
              <a:rPr lang="en-US" dirty="0" smtClean="0"/>
              <a:t>, which is known as the class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ACSL</a:t>
            </a:r>
            <a:r>
              <a:rPr lang="en-US" i="1" dirty="0" smtClean="0">
                <a:solidFill>
                  <a:srgbClr val="002060"/>
                </a:solidFill>
              </a:rPr>
              <a:t> (</a:t>
            </a:r>
            <a:r>
              <a:rPr lang="en-US" b="1" i="1" dirty="0" smtClean="0">
                <a:solidFill>
                  <a:srgbClr val="002060"/>
                </a:solidFill>
              </a:rPr>
              <a:t>acyclic context-sensitive languages</a:t>
            </a:r>
            <a:r>
              <a:rPr lang="en-US" i="1" dirty="0" smtClean="0">
                <a:solidFill>
                  <a:srgbClr val="002060"/>
                </a:solidFill>
              </a:rPr>
              <a:t>)</a:t>
            </a:r>
            <a:r>
              <a:rPr lang="en-US" dirty="0" smtClean="0"/>
              <a:t>, coincides with the class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GCSL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800" i="1" dirty="0" err="1" smtClean="0">
                <a:solidFill>
                  <a:schemeClr val="bg1">
                    <a:lumMod val="50000"/>
                  </a:schemeClr>
                </a:solidFill>
              </a:rPr>
              <a:t>Niemann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Woinowski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Thus, 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ℒ(</a:t>
            </a:r>
            <a:r>
              <a:rPr lang="cs-CZ" b="1" i="1" dirty="0" err="1"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b="1" i="1" dirty="0">
                <a:latin typeface="Cambria Math" pitchFamily="18" charset="0"/>
                <a:ea typeface="Cambria Math" pitchFamily="18" charset="0"/>
              </a:rPr>
              <a:t>-RA[ ℛ</a:t>
            </a:r>
            <a:r>
              <a:rPr lang="en-US" b="1" i="1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cs-CZ" b="1" i="1" dirty="0">
                <a:latin typeface="Cambria Math" pitchFamily="18" charset="0"/>
                <a:ea typeface="Cambria Math" pitchFamily="18" charset="0"/>
              </a:rPr>
              <a:t>’]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) 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⊇ GCSL</a:t>
            </a:r>
            <a:r>
              <a:rPr lang="en-US" dirty="0" smtClean="0"/>
              <a:t>. ■</a:t>
            </a:r>
          </a:p>
        </p:txBody>
      </p:sp>
    </p:spTree>
    <p:extLst>
      <p:ext uri="{BB962C8B-B14F-4D97-AF65-F5344CB8AC3E}">
        <p14:creationId xmlns:p14="http://schemas.microsoft.com/office/powerpoint/2010/main" val="3848354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i="1" dirty="0">
                <a:latin typeface="Cambria Math" pitchFamily="18" charset="0"/>
                <a:ea typeface="Cambria Math" pitchFamily="18" charset="0"/>
              </a:rPr>
              <a:t>-RA[ ℛ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1 </a:t>
            </a:r>
            <a:r>
              <a:rPr lang="cs-CZ" i="1" dirty="0">
                <a:latin typeface="Cambria Math" pitchFamily="18" charset="0"/>
                <a:ea typeface="Cambria Math" pitchFamily="18" charset="0"/>
              </a:rPr>
              <a:t>]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Theorem</a:t>
            </a:r>
            <a:r>
              <a:rPr lang="en-US" dirty="0"/>
              <a:t>: 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ℒ(</a:t>
            </a:r>
            <a:r>
              <a:rPr lang="cs-CZ" b="1" i="1" dirty="0" err="1"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b="1" i="1" dirty="0">
                <a:latin typeface="Cambria Math" pitchFamily="18" charset="0"/>
                <a:ea typeface="Cambria Math" pitchFamily="18" charset="0"/>
              </a:rPr>
              <a:t>-RA[ ℛ</a:t>
            </a:r>
            <a:r>
              <a:rPr lang="en-US" b="1" i="1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cs-CZ" b="1" i="1" dirty="0" smtClean="0">
                <a:latin typeface="Cambria Math" pitchFamily="18" charset="0"/>
                <a:ea typeface="Cambria Math" pitchFamily="18" charset="0"/>
              </a:rPr>
              <a:t>]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) 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= GACSL</a:t>
            </a:r>
            <a:r>
              <a:rPr lang="en-US" dirty="0"/>
              <a:t>.</a:t>
            </a:r>
          </a:p>
          <a:p>
            <a:r>
              <a:rPr lang="en-US" b="1" dirty="0"/>
              <a:t>Proof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Let </a:t>
            </a:r>
            <a:r>
              <a:rPr lang="en-US" b="1" i="1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lc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-RA M = (</a:t>
            </a:r>
            <a:r>
              <a:rPr lang="el-GR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Σ, Γ,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I)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 be of type </a:t>
            </a:r>
            <a:r>
              <a:rPr lang="cs-CZ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i="1" baseline="-250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For </a:t>
            </a:r>
            <a:r>
              <a:rPr lang="en-US" dirty="0"/>
              <a:t>all 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 | z</a:t>
            </a:r>
            <a:r>
              <a:rPr lang="en-US" b="1" i="1" dirty="0">
                <a:latin typeface="Cambria Math"/>
                <a:ea typeface="Cambria Math"/>
              </a:rPr>
              <a:t> → t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 | 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) ∊ 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I  : 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|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z| &gt; |t|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/>
              <a:t> and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|t| ≤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/>
              <a:t>.</a:t>
            </a:r>
          </a:p>
          <a:p>
            <a:pPr lvl="1"/>
            <a:r>
              <a:rPr lang="en-US" b="1" u="sng" dirty="0" smtClean="0"/>
              <a:t>Lemma</a:t>
            </a:r>
            <a:r>
              <a:rPr lang="en-US" dirty="0" smtClean="0"/>
              <a:t>: It </a:t>
            </a:r>
            <a:r>
              <a:rPr lang="en-US" dirty="0" smtClean="0"/>
              <a:t>is possible to obtain an </a:t>
            </a:r>
            <a:r>
              <a:rPr lang="en-US" b="1" i="1" dirty="0" smtClean="0"/>
              <a:t>equivalent </a:t>
            </a:r>
            <a:r>
              <a:rPr lang="en-US" b="1" i="1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lc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-RA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M</a:t>
            </a:r>
            <a:r>
              <a:rPr lang="en-US" dirty="0" smtClean="0"/>
              <a:t>  such that:</a:t>
            </a:r>
          </a:p>
          <a:p>
            <a:pPr lvl="2"/>
            <a:r>
              <a:rPr lang="en-US" dirty="0"/>
              <a:t>For all 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 | z</a:t>
            </a:r>
            <a:r>
              <a:rPr lang="en-US" b="1" i="1" dirty="0">
                <a:latin typeface="Cambria Math"/>
                <a:ea typeface="Cambria Math"/>
              </a:rPr>
              <a:t> → t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 | 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) ∊ I  : 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|z| &gt; |t|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/>
              <a:t> and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|t|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=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 </a:t>
            </a:r>
            <a:r>
              <a:rPr lang="en-US" b="1" dirty="0" smtClean="0"/>
              <a:t>if</a:t>
            </a:r>
            <a:r>
              <a:rPr lang="en-US" dirty="0" smtClean="0"/>
              <a:t> 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x </a:t>
            </a:r>
            <a:r>
              <a:rPr lang="en-US" b="1" i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≠ ¢</a:t>
            </a:r>
            <a:r>
              <a:rPr lang="en-US" dirty="0" smtClean="0"/>
              <a:t>  or 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y </a:t>
            </a:r>
            <a:r>
              <a:rPr lang="en-US" b="1" i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≠ </a:t>
            </a:r>
            <a:r>
              <a:rPr lang="el-GR" b="1" i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$</a:t>
            </a:r>
            <a:r>
              <a:rPr lang="en-US" dirty="0" smtClean="0"/>
              <a:t> .</a:t>
            </a:r>
          </a:p>
          <a:p>
            <a:pPr lvl="1"/>
            <a:r>
              <a:rPr lang="en-US" dirty="0" smtClean="0"/>
              <a:t>From </a:t>
            </a:r>
            <a:r>
              <a:rPr lang="en-US" b="1" i="1" dirty="0" smtClean="0">
                <a:solidFill>
                  <a:srgbClr val="7030A0"/>
                </a:solidFill>
              </a:rPr>
              <a:t>string-rewriting system</a:t>
            </a:r>
            <a:r>
              <a:rPr lang="en-US" dirty="0" smtClean="0"/>
              <a:t>: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R = { </a:t>
            </a:r>
            <a:r>
              <a:rPr lang="en-US" b="1" i="1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xty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→ </a:t>
            </a:r>
            <a:r>
              <a:rPr lang="en-US" b="1" i="1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xzy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| (</a:t>
            </a:r>
            <a:r>
              <a:rPr lang="en-US" b="1" i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| z → t | </a:t>
            </a:r>
            <a:r>
              <a:rPr lang="en-US" b="1" i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) ∊ I }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We construct a </a:t>
            </a:r>
            <a:r>
              <a:rPr lang="en-US" b="1" i="1" dirty="0" smtClean="0">
                <a:solidFill>
                  <a:srgbClr val="002060"/>
                </a:solidFill>
              </a:rPr>
              <a:t>length-increasing context-sensitive grammar </a:t>
            </a:r>
            <a:r>
              <a:rPr lang="en-US" dirty="0" smtClean="0"/>
              <a:t>:</a:t>
            </a:r>
          </a:p>
          <a:p>
            <a:pPr lvl="1"/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G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=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(</a:t>
            </a:r>
            <a:r>
              <a:rPr lang="el-GR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Γ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, </a:t>
            </a:r>
            <a:r>
              <a:rPr lang="el-GR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Σ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, S, R)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r>
              <a:rPr lang="en-US" dirty="0"/>
              <a:t>s</a:t>
            </a:r>
            <a:r>
              <a:rPr lang="en-US" dirty="0" smtClean="0"/>
              <a:t>uch that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L(G) = ¢ . L(M) . $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The class of languages generated by </a:t>
            </a:r>
            <a:r>
              <a:rPr lang="en-US" b="1" i="1" dirty="0">
                <a:solidFill>
                  <a:srgbClr val="002060"/>
                </a:solidFill>
              </a:rPr>
              <a:t>length-increasing context-sensitive grammars</a:t>
            </a:r>
            <a:r>
              <a:rPr lang="en-US" dirty="0"/>
              <a:t> is known as the class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GACSL</a:t>
            </a:r>
            <a:r>
              <a:rPr lang="en-US" i="1" dirty="0">
                <a:solidFill>
                  <a:srgbClr val="002060"/>
                </a:solidFill>
              </a:rPr>
              <a:t> ( </a:t>
            </a:r>
            <a:r>
              <a:rPr lang="en-US" b="1" i="1" dirty="0">
                <a:solidFill>
                  <a:srgbClr val="002060"/>
                </a:solidFill>
              </a:rPr>
              <a:t>growing acyclic context-sensitive languages</a:t>
            </a:r>
            <a:r>
              <a:rPr lang="en-US" i="1" dirty="0">
                <a:solidFill>
                  <a:srgbClr val="002060"/>
                </a:solidFill>
              </a:rPr>
              <a:t>)</a:t>
            </a:r>
            <a:r>
              <a:rPr lang="en-US" dirty="0"/>
              <a:t>. 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GACSL  ⊆ ACSL = GCSL</a:t>
            </a:r>
            <a:r>
              <a:rPr lang="en-US" dirty="0"/>
              <a:t> </a:t>
            </a:r>
            <a:r>
              <a:rPr lang="en-US" dirty="0" smtClean="0"/>
              <a:t>.</a:t>
            </a:r>
          </a:p>
          <a:p>
            <a:pPr lvl="1"/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¢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. L(M) . $ ∊ GACSL</a:t>
            </a:r>
            <a:r>
              <a:rPr lang="en-US" dirty="0" smtClean="0"/>
              <a:t> , i.e.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L(M) ∊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GACSL</a:t>
            </a:r>
            <a:r>
              <a:rPr lang="en-US" dirty="0" smtClean="0"/>
              <a:t> 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800" i="1" dirty="0" err="1" smtClean="0">
                <a:solidFill>
                  <a:schemeClr val="bg1">
                    <a:lumMod val="50000"/>
                  </a:schemeClr>
                </a:solidFill>
              </a:rPr>
              <a:t>Buntrock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  <a:r>
              <a:rPr lang="en-US" dirty="0" smtClean="0"/>
              <a:t>.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smtClean="0"/>
              <a:t>Similarly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⊇</a:t>
            </a:r>
            <a:r>
              <a:rPr lang="en-US" dirty="0" smtClean="0"/>
              <a:t> </a:t>
            </a:r>
            <a:r>
              <a:rPr lang="en-US" dirty="0" smtClean="0"/>
              <a:t>.</a:t>
            </a:r>
            <a:r>
              <a:rPr lang="en-US" dirty="0"/>
              <a:t> ■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8094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i="1" dirty="0">
                <a:latin typeface="Cambria Math" pitchFamily="18" charset="0"/>
                <a:ea typeface="Cambria Math" pitchFamily="18" charset="0"/>
              </a:rPr>
              <a:t>-RA[ 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i="1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’]</a:t>
            </a:r>
            <a:r>
              <a:rPr lang="en-US" dirty="0" smtClean="0"/>
              <a:t>  </a:t>
            </a:r>
            <a:r>
              <a:rPr lang="en-US" dirty="0"/>
              <a:t>and </a:t>
            </a:r>
            <a:r>
              <a:rPr lang="cs-CZ" i="1" dirty="0" err="1"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i="1" dirty="0">
                <a:latin typeface="Cambria Math" pitchFamily="18" charset="0"/>
                <a:ea typeface="Cambria Math" pitchFamily="18" charset="0"/>
              </a:rPr>
              <a:t>-RA[ 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i="1" baseline="-25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cs-CZ" i="1" dirty="0">
                <a:latin typeface="Cambria Math" pitchFamily="18" charset="0"/>
                <a:ea typeface="Cambria Math" pitchFamily="18" charset="0"/>
              </a:rPr>
              <a:t>]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Theorem</a:t>
            </a:r>
            <a:r>
              <a:rPr lang="en-US" dirty="0"/>
              <a:t>: 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ℒ(</a:t>
            </a:r>
            <a:r>
              <a:rPr lang="cs-CZ" b="1" i="1" dirty="0" err="1"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b="1" i="1" dirty="0">
                <a:latin typeface="Cambria Math" pitchFamily="18" charset="0"/>
                <a:ea typeface="Cambria Math" pitchFamily="18" charset="0"/>
              </a:rPr>
              <a:t>-RA[ </a:t>
            </a:r>
            <a:r>
              <a:rPr lang="cs-CZ" b="1" i="1" dirty="0" smtClean="0"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i="1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cs-CZ" b="1" i="1" dirty="0" smtClean="0">
                <a:latin typeface="Cambria Math" pitchFamily="18" charset="0"/>
                <a:ea typeface="Cambria Math" pitchFamily="18" charset="0"/>
              </a:rPr>
              <a:t>’]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) = ℒ(</a:t>
            </a:r>
            <a:r>
              <a:rPr lang="cs-CZ" b="1" i="1" dirty="0" err="1"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b="1" i="1" dirty="0">
                <a:latin typeface="Cambria Math" pitchFamily="18" charset="0"/>
                <a:ea typeface="Cambria Math" pitchFamily="18" charset="0"/>
              </a:rPr>
              <a:t>-RA[ </a:t>
            </a:r>
            <a:r>
              <a:rPr lang="cs-CZ" b="1" i="1" dirty="0" smtClean="0"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i="1" baseline="-25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cs-CZ" b="1" i="1" dirty="0">
                <a:latin typeface="Cambria Math" pitchFamily="18" charset="0"/>
                <a:ea typeface="Cambria Math" pitchFamily="18" charset="0"/>
              </a:rPr>
              <a:t>]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) = 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CFL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/>
              <a:t>Proof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Let </a:t>
            </a:r>
            <a:r>
              <a:rPr lang="en-US" b="1" i="1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lc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-RA M = (</a:t>
            </a:r>
            <a:r>
              <a:rPr lang="el-GR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Σ, Γ,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I)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 be of type </a:t>
            </a:r>
            <a:r>
              <a:rPr lang="cs-CZ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i="1" baseline="-25000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cs-CZ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’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For all 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 | z</a:t>
            </a:r>
            <a:r>
              <a:rPr lang="en-US" b="1" i="1" dirty="0">
                <a:latin typeface="Cambria Math"/>
                <a:ea typeface="Cambria Math"/>
              </a:rPr>
              <a:t> → t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 | 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) ∊ I  : 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|t| ≤ 1</a:t>
            </a:r>
            <a:r>
              <a:rPr lang="en-US" dirty="0"/>
              <a:t> , 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x ∊ {¢, </a:t>
            </a:r>
            <a:r>
              <a:rPr lang="el-GR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λ}</a:t>
            </a:r>
            <a:r>
              <a:rPr lang="en-US" dirty="0"/>
              <a:t> , 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y ∊ </a:t>
            </a:r>
            <a:r>
              <a:rPr lang="el-GR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{λ, $}</a:t>
            </a:r>
            <a:r>
              <a:rPr lang="en-US" dirty="0"/>
              <a:t> 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We split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R(M)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= { </a:t>
            </a:r>
            <a:r>
              <a:rPr lang="en-US" b="1" i="1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xzy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→ </a:t>
            </a:r>
            <a:r>
              <a:rPr lang="en-US" b="1" i="1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xty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| (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| z → t | 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) ∊ I }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 </a:t>
            </a:r>
            <a:r>
              <a:rPr lang="en-US" dirty="0" smtClean="0"/>
              <a:t>into </a:t>
            </a:r>
            <a:r>
              <a:rPr lang="en-US" b="1" i="1" dirty="0" smtClean="0">
                <a:solidFill>
                  <a:srgbClr val="7030A0"/>
                </a:solidFill>
              </a:rPr>
              <a:t>4 subsystems</a:t>
            </a:r>
            <a:r>
              <a:rPr lang="en-US" dirty="0" smtClean="0"/>
              <a:t>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Take</a:t>
            </a:r>
          </a:p>
          <a:p>
            <a:pPr lvl="1"/>
            <a:r>
              <a:rPr lang="en-US" dirty="0" smtClean="0"/>
              <a:t>Then 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A(M)</a:t>
            </a:r>
            <a:r>
              <a:rPr lang="en-US" dirty="0" smtClean="0"/>
              <a:t>  is a </a:t>
            </a:r>
            <a:r>
              <a:rPr lang="en-US" b="1" i="1" dirty="0" smtClean="0"/>
              <a:t>finite set</a:t>
            </a:r>
            <a:r>
              <a:rPr lang="en-US" dirty="0" smtClean="0"/>
              <a:t>. Let                                      . Then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L(M) =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47" y="3760216"/>
            <a:ext cx="7761905" cy="118095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128728"/>
            <a:ext cx="6523810" cy="28571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42" y="5877272"/>
            <a:ext cx="8085715" cy="30476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496523"/>
            <a:ext cx="2571429" cy="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15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i="1" dirty="0">
                <a:latin typeface="Cambria Math" pitchFamily="18" charset="0"/>
                <a:ea typeface="Cambria Math" pitchFamily="18" charset="0"/>
              </a:rPr>
              <a:t>-RA[ ℛ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cs-CZ" i="1" dirty="0">
                <a:latin typeface="Cambria Math" pitchFamily="18" charset="0"/>
                <a:ea typeface="Cambria Math" pitchFamily="18" charset="0"/>
              </a:rPr>
              <a:t>’]</a:t>
            </a:r>
            <a:r>
              <a:rPr lang="en-US" dirty="0"/>
              <a:t>  and </a:t>
            </a:r>
            <a:r>
              <a:rPr lang="cs-CZ" i="1" dirty="0" err="1"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i="1" dirty="0">
                <a:latin typeface="Cambria Math" pitchFamily="18" charset="0"/>
                <a:ea typeface="Cambria Math" pitchFamily="18" charset="0"/>
              </a:rPr>
              <a:t>-RA[ ℛ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cs-CZ" i="1" dirty="0">
                <a:latin typeface="Cambria Math" pitchFamily="18" charset="0"/>
                <a:ea typeface="Cambria Math" pitchFamily="18" charset="0"/>
              </a:rPr>
              <a:t>]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Proof</a:t>
            </a:r>
            <a:r>
              <a:rPr lang="en-US" dirty="0" smtClean="0"/>
              <a:t>. (Continued).</a:t>
            </a:r>
          </a:p>
          <a:p>
            <a:pPr lvl="1"/>
            <a:r>
              <a:rPr lang="en-US" dirty="0" smtClean="0"/>
              <a:t>Consider a </a:t>
            </a:r>
            <a:r>
              <a:rPr lang="en-US" b="1" i="1" dirty="0" smtClean="0">
                <a:solidFill>
                  <a:srgbClr val="7030A0"/>
                </a:solidFill>
              </a:rPr>
              <a:t>mixed rewriting system</a:t>
            </a:r>
            <a:r>
              <a:rPr lang="en-US" dirty="0" smtClean="0"/>
              <a:t>:</a:t>
            </a:r>
          </a:p>
          <a:p>
            <a:pPr lvl="1"/>
            <a:r>
              <a:rPr lang="en-US" i="1" dirty="0" smtClean="0">
                <a:solidFill>
                  <a:srgbClr val="002060"/>
                </a:solidFill>
              </a:rPr>
              <a:t>Prefix-rewriting system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en-US" i="1" dirty="0" smtClean="0">
                <a:solidFill>
                  <a:srgbClr val="002060"/>
                </a:solidFill>
              </a:rPr>
              <a:t>Suffix-rewriting system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en-US" i="1" dirty="0" smtClean="0">
                <a:solidFill>
                  <a:srgbClr val="002060"/>
                </a:solidFill>
              </a:rPr>
              <a:t>String-rewriting system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/>
              <a:t>rules</a:t>
            </a:r>
            <a:r>
              <a:rPr lang="en-US" dirty="0"/>
              <a:t> of a </a:t>
            </a:r>
            <a:r>
              <a:rPr lang="en-US" b="1" i="1" dirty="0" smtClean="0">
                <a:solidFill>
                  <a:srgbClr val="7030A0"/>
                </a:solidFill>
              </a:rPr>
              <a:t>prefix-rewriting </a:t>
            </a:r>
            <a:r>
              <a:rPr lang="en-US" b="1" i="1" dirty="0">
                <a:solidFill>
                  <a:srgbClr val="7030A0"/>
                </a:solidFill>
              </a:rPr>
              <a:t>system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dirty="0"/>
              <a:t>(</a:t>
            </a:r>
            <a:r>
              <a:rPr lang="en-US" b="1" i="1" dirty="0" smtClean="0">
                <a:solidFill>
                  <a:srgbClr val="002060"/>
                </a:solidFill>
              </a:rPr>
              <a:t>suffix-rewriting system</a:t>
            </a:r>
            <a:r>
              <a:rPr lang="en-US" dirty="0" smtClean="0"/>
              <a:t>) </a:t>
            </a:r>
            <a:r>
              <a:rPr lang="en-US" b="1" dirty="0" smtClean="0"/>
              <a:t>are </a:t>
            </a:r>
            <a:r>
              <a:rPr lang="en-US" b="1" dirty="0"/>
              <a:t>only applied to </a:t>
            </a:r>
            <a:r>
              <a:rPr lang="en-US" dirty="0"/>
              <a:t>the </a:t>
            </a:r>
            <a:r>
              <a:rPr lang="en-US" b="1" i="1" dirty="0">
                <a:solidFill>
                  <a:srgbClr val="7030A0"/>
                </a:solidFill>
              </a:rPr>
              <a:t>prefix</a:t>
            </a:r>
            <a:r>
              <a:rPr lang="en-US" dirty="0"/>
              <a:t> (</a:t>
            </a:r>
            <a:r>
              <a:rPr lang="en-US" b="1" i="1" dirty="0">
                <a:solidFill>
                  <a:srgbClr val="002060"/>
                </a:solidFill>
              </a:rPr>
              <a:t>suffix</a:t>
            </a:r>
            <a:r>
              <a:rPr lang="en-US" dirty="0"/>
              <a:t>) of a word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Apparently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As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P(M) </a:t>
            </a:r>
            <a:r>
              <a:rPr lang="en-US" dirty="0" smtClean="0">
                <a:solidFill>
                  <a:srgbClr val="002060"/>
                </a:solidFill>
              </a:rPr>
              <a:t> only contains </a:t>
            </a:r>
            <a:r>
              <a:rPr lang="en-US" b="1" i="1" dirty="0" smtClean="0">
                <a:solidFill>
                  <a:srgbClr val="7030A0"/>
                </a:solidFill>
              </a:rPr>
              <a:t>generalized monadic rules</a:t>
            </a:r>
            <a:r>
              <a:rPr lang="en-US" dirty="0" smtClean="0">
                <a:solidFill>
                  <a:srgbClr val="002060"/>
                </a:solidFill>
              </a:rPr>
              <a:t>, it follows that the language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L(M)</a:t>
            </a:r>
            <a:r>
              <a:rPr lang="en-US" dirty="0" smtClean="0">
                <a:solidFill>
                  <a:srgbClr val="002060"/>
                </a:solidFill>
              </a:rPr>
              <a:t>  is </a:t>
            </a:r>
            <a:r>
              <a:rPr lang="en-US" b="1" i="1" dirty="0" smtClean="0">
                <a:solidFill>
                  <a:srgbClr val="7030A0"/>
                </a:solidFill>
              </a:rPr>
              <a:t>context-free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800" i="1" dirty="0" err="1" smtClean="0">
                <a:solidFill>
                  <a:schemeClr val="bg1">
                    <a:lumMod val="50000"/>
                  </a:schemeClr>
                </a:solidFill>
              </a:rPr>
              <a:t>Leupold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, Otto]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Moreover, it is easy to obtain from a given </a:t>
            </a:r>
            <a:r>
              <a:rPr lang="en-US" b="1" i="1" dirty="0" smtClean="0">
                <a:solidFill>
                  <a:srgbClr val="002060"/>
                </a:solidFill>
              </a:rPr>
              <a:t>context-free grammar</a:t>
            </a:r>
            <a:r>
              <a:rPr lang="en-US" dirty="0" smtClean="0">
                <a:solidFill>
                  <a:srgbClr val="002060"/>
                </a:solidFill>
              </a:rPr>
              <a:t> an equivalent </a:t>
            </a:r>
            <a:r>
              <a:rPr lang="en-US" b="1" i="1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lc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-RA M = (</a:t>
            </a:r>
            <a:r>
              <a:rPr lang="el-GR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Σ, Γ,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I)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of the type </a:t>
            </a:r>
            <a:r>
              <a:rPr lang="cs-CZ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i="1" baseline="-25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Thus we have: 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CFL ⊆ ℒ(</a:t>
            </a:r>
            <a:r>
              <a:rPr lang="cs-CZ" b="1" i="1" dirty="0" err="1"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b="1" i="1" dirty="0">
                <a:latin typeface="Cambria Math" pitchFamily="18" charset="0"/>
                <a:ea typeface="Cambria Math" pitchFamily="18" charset="0"/>
              </a:rPr>
              <a:t>-RA[ ℛ</a:t>
            </a:r>
            <a:r>
              <a:rPr lang="en-US" b="1" i="1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cs-CZ" b="1" i="1" dirty="0" smtClean="0">
                <a:latin typeface="Cambria Math" pitchFamily="18" charset="0"/>
                <a:ea typeface="Cambria Math" pitchFamily="18" charset="0"/>
              </a:rPr>
              <a:t>]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) ⊆ 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ℒ(</a:t>
            </a:r>
            <a:r>
              <a:rPr lang="cs-CZ" b="1" i="1" dirty="0" err="1" smtClean="0"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b="1" i="1" dirty="0" smtClean="0">
                <a:latin typeface="Cambria Math" pitchFamily="18" charset="0"/>
                <a:ea typeface="Cambria Math" pitchFamily="18" charset="0"/>
              </a:rPr>
              <a:t>-RA[</a:t>
            </a:r>
            <a:r>
              <a:rPr lang="cs-CZ" b="1" i="1" dirty="0"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i="1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cs-CZ" b="1" i="1" dirty="0">
                <a:latin typeface="Cambria Math" pitchFamily="18" charset="0"/>
                <a:ea typeface="Cambria Math" pitchFamily="18" charset="0"/>
              </a:rPr>
              <a:t>’</a:t>
            </a:r>
            <a:r>
              <a:rPr lang="cs-CZ" b="1" i="1" dirty="0" smtClean="0">
                <a:latin typeface="Cambria Math" pitchFamily="18" charset="0"/>
                <a:ea typeface="Cambria Math" pitchFamily="18" charset="0"/>
              </a:rPr>
              <a:t>]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) 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⊆ CFL</a:t>
            </a:r>
            <a:r>
              <a:rPr lang="en-US" dirty="0" smtClean="0"/>
              <a:t> . ■</a:t>
            </a:r>
            <a:endParaRPr lang="en-US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979" y="2121970"/>
            <a:ext cx="2971429" cy="25714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482010"/>
            <a:ext cx="4333334" cy="25714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851758"/>
            <a:ext cx="4333334" cy="25714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231617"/>
            <a:ext cx="1333333" cy="24761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962" y="4270425"/>
            <a:ext cx="3895238" cy="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5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Introduction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Part I</a:t>
            </a:r>
            <a:r>
              <a:rPr lang="sk-SK" dirty="0" smtClean="0"/>
              <a:t>: </a:t>
            </a:r>
            <a:r>
              <a:rPr lang="sk-SK" dirty="0" err="1" smtClean="0"/>
              <a:t>Introduction</a:t>
            </a:r>
            <a:r>
              <a:rPr lang="sk-SK" dirty="0" smtClean="0"/>
              <a:t>,</a:t>
            </a:r>
          </a:p>
          <a:p>
            <a:r>
              <a:rPr lang="sk-SK" b="1" dirty="0" smtClean="0"/>
              <a:t>Part II</a:t>
            </a:r>
            <a:r>
              <a:rPr lang="sk-SK" dirty="0" smtClean="0"/>
              <a:t>: </a:t>
            </a:r>
            <a:r>
              <a:rPr lang="sk-SK" b="1" dirty="0" smtClean="0">
                <a:solidFill>
                  <a:srgbClr val="002060"/>
                </a:solidFill>
              </a:rPr>
              <a:t>Clearing and </a:t>
            </a:r>
            <a:r>
              <a:rPr lang="el-GR" b="1" dirty="0" smtClean="0">
                <a:solidFill>
                  <a:srgbClr val="002060"/>
                </a:solidFill>
              </a:rPr>
              <a:t>Δ-</a:t>
            </a:r>
            <a:r>
              <a:rPr lang="sk-SK" b="1" dirty="0" smtClean="0">
                <a:solidFill>
                  <a:srgbClr val="002060"/>
                </a:solidFill>
              </a:rPr>
              <a:t>Clearing</a:t>
            </a:r>
            <a:r>
              <a:rPr lang="sk-SK" dirty="0" smtClean="0"/>
              <a:t> </a:t>
            </a:r>
            <a:r>
              <a:rPr lang="sk-SK" dirty="0" err="1" smtClean="0"/>
              <a:t>Restarting</a:t>
            </a:r>
            <a:r>
              <a:rPr lang="sk-SK" dirty="0" smtClean="0"/>
              <a:t> </a:t>
            </a:r>
            <a:r>
              <a:rPr lang="sk-SK" dirty="0" err="1" smtClean="0"/>
              <a:t>Automata</a:t>
            </a:r>
            <a:r>
              <a:rPr lang="sk-SK" dirty="0" smtClean="0"/>
              <a:t>,</a:t>
            </a:r>
          </a:p>
          <a:p>
            <a:r>
              <a:rPr lang="sk-SK" b="1" dirty="0" smtClean="0"/>
              <a:t>Part III</a:t>
            </a:r>
            <a:r>
              <a:rPr lang="sk-SK" dirty="0" smtClean="0"/>
              <a:t>: </a:t>
            </a:r>
            <a:r>
              <a:rPr lang="sk-SK" b="1" dirty="0" err="1" smtClean="0">
                <a:solidFill>
                  <a:srgbClr val="7030A0"/>
                </a:solidFill>
              </a:rPr>
              <a:t>Limited</a:t>
            </a:r>
            <a:r>
              <a:rPr lang="sk-SK" b="1" dirty="0" smtClean="0">
                <a:solidFill>
                  <a:srgbClr val="7030A0"/>
                </a:solidFill>
              </a:rPr>
              <a:t> </a:t>
            </a:r>
            <a:r>
              <a:rPr lang="sk-SK" b="1" dirty="0" err="1" smtClean="0">
                <a:solidFill>
                  <a:srgbClr val="7030A0"/>
                </a:solidFill>
              </a:rPr>
              <a:t>Context</a:t>
            </a:r>
            <a:r>
              <a:rPr lang="sk-SK" dirty="0" smtClean="0"/>
              <a:t> </a:t>
            </a:r>
            <a:r>
              <a:rPr lang="sk-SK" dirty="0" err="1" smtClean="0"/>
              <a:t>Restarting</a:t>
            </a:r>
            <a:r>
              <a:rPr lang="sk-SK" dirty="0" smtClean="0"/>
              <a:t> </a:t>
            </a:r>
            <a:r>
              <a:rPr lang="sk-SK" dirty="0" err="1" smtClean="0"/>
              <a:t>Automata</a:t>
            </a:r>
            <a:r>
              <a:rPr lang="sk-SK" dirty="0" smtClean="0"/>
              <a:t>,</a:t>
            </a:r>
          </a:p>
          <a:p>
            <a:r>
              <a:rPr lang="sk-SK" b="1" dirty="0" smtClean="0"/>
              <a:t>Part IV</a:t>
            </a:r>
            <a:r>
              <a:rPr lang="sk-SK" dirty="0" smtClean="0"/>
              <a:t>: </a:t>
            </a:r>
            <a:r>
              <a:rPr lang="sk-SK" b="1" dirty="0" err="1" smtClean="0">
                <a:solidFill>
                  <a:srgbClr val="002060"/>
                </a:solidFill>
              </a:rPr>
              <a:t>Confluent</a:t>
            </a:r>
            <a:r>
              <a:rPr lang="sk-SK" b="1" dirty="0" smtClean="0">
                <a:solidFill>
                  <a:srgbClr val="002060"/>
                </a:solidFill>
              </a:rPr>
              <a:t> </a:t>
            </a:r>
            <a:r>
              <a:rPr lang="sk-SK" dirty="0" err="1" smtClean="0">
                <a:solidFill>
                  <a:srgbClr val="002060"/>
                </a:solidFill>
              </a:rPr>
              <a:t>Limited</a:t>
            </a:r>
            <a:r>
              <a:rPr lang="sk-SK" dirty="0" smtClean="0">
                <a:solidFill>
                  <a:srgbClr val="002060"/>
                </a:solidFill>
              </a:rPr>
              <a:t> </a:t>
            </a:r>
            <a:r>
              <a:rPr lang="sk-SK" dirty="0" err="1" smtClean="0">
                <a:solidFill>
                  <a:srgbClr val="002060"/>
                </a:solidFill>
              </a:rPr>
              <a:t>Context</a:t>
            </a:r>
            <a:r>
              <a:rPr lang="sk-SK" dirty="0" smtClean="0"/>
              <a:t> </a:t>
            </a:r>
            <a:r>
              <a:rPr lang="sk-SK" dirty="0" err="1" smtClean="0"/>
              <a:t>Restarting</a:t>
            </a:r>
            <a:r>
              <a:rPr lang="sk-SK" dirty="0" smtClean="0"/>
              <a:t> </a:t>
            </a:r>
            <a:r>
              <a:rPr lang="sk-SK" dirty="0" err="1" smtClean="0"/>
              <a:t>Automata</a:t>
            </a:r>
            <a:r>
              <a:rPr lang="sk-SK" dirty="0" smtClean="0"/>
              <a:t>,</a:t>
            </a:r>
          </a:p>
          <a:p>
            <a:r>
              <a:rPr lang="sk-SK" b="1" dirty="0" smtClean="0"/>
              <a:t>Part V</a:t>
            </a:r>
            <a:r>
              <a:rPr lang="sk-SK" dirty="0" smtClean="0"/>
              <a:t>: </a:t>
            </a:r>
            <a:r>
              <a:rPr lang="sk-SK" dirty="0" err="1" smtClean="0"/>
              <a:t>Concluding</a:t>
            </a:r>
            <a:r>
              <a:rPr lang="sk-SK" dirty="0" smtClean="0"/>
              <a:t> </a:t>
            </a:r>
            <a:r>
              <a:rPr lang="sk-SK" dirty="0" err="1" smtClean="0"/>
              <a:t>Remarks</a:t>
            </a:r>
            <a:r>
              <a:rPr lang="sk-SK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3215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i="1" dirty="0">
                <a:latin typeface="Cambria Math" pitchFamily="18" charset="0"/>
                <a:ea typeface="Cambria Math" pitchFamily="18" charset="0"/>
              </a:rPr>
              <a:t>-RA[ 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i="1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’]</a:t>
            </a:r>
            <a:r>
              <a:rPr lang="en-US" dirty="0" smtClean="0"/>
              <a:t>  </a:t>
            </a:r>
            <a:r>
              <a:rPr lang="en-US" dirty="0"/>
              <a:t>and </a:t>
            </a:r>
            <a:r>
              <a:rPr lang="cs-CZ" i="1" dirty="0" err="1"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i="1" dirty="0">
                <a:latin typeface="Cambria Math" pitchFamily="18" charset="0"/>
                <a:ea typeface="Cambria Math" pitchFamily="18" charset="0"/>
              </a:rPr>
              <a:t>-RA[ 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i="1" baseline="-25000" dirty="0" smtClean="0">
                <a:latin typeface="Cambria Math" pitchFamily="18" charset="0"/>
                <a:ea typeface="Cambria Math" pitchFamily="18" charset="0"/>
              </a:rPr>
              <a:t>3 </a:t>
            </a:r>
            <a:r>
              <a:rPr lang="cs-CZ" i="1" dirty="0">
                <a:latin typeface="Cambria Math" pitchFamily="18" charset="0"/>
                <a:ea typeface="Cambria Math" pitchFamily="18" charset="0"/>
              </a:rPr>
              <a:t>]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Theorem</a:t>
            </a:r>
            <a:r>
              <a:rPr lang="en-US" dirty="0"/>
              <a:t>: 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ℒ(</a:t>
            </a:r>
            <a:r>
              <a:rPr lang="cs-CZ" b="1" i="1" dirty="0" err="1"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b="1" i="1" dirty="0">
                <a:latin typeface="Cambria Math" pitchFamily="18" charset="0"/>
                <a:ea typeface="Cambria Math" pitchFamily="18" charset="0"/>
              </a:rPr>
              <a:t>-RA[ </a:t>
            </a:r>
            <a:r>
              <a:rPr lang="cs-CZ" b="1" i="1" dirty="0" smtClean="0"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i="1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cs-CZ" b="1" i="1" dirty="0" smtClean="0">
                <a:latin typeface="Cambria Math" pitchFamily="18" charset="0"/>
                <a:ea typeface="Cambria Math" pitchFamily="18" charset="0"/>
              </a:rPr>
              <a:t>’]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) = ℒ(</a:t>
            </a:r>
            <a:r>
              <a:rPr lang="cs-CZ" b="1" i="1" dirty="0" err="1"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b="1" i="1" dirty="0">
                <a:latin typeface="Cambria Math" pitchFamily="18" charset="0"/>
                <a:ea typeface="Cambria Math" pitchFamily="18" charset="0"/>
              </a:rPr>
              <a:t>-RA[ </a:t>
            </a:r>
            <a:r>
              <a:rPr lang="cs-CZ" b="1" i="1" dirty="0" smtClean="0"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i="1" baseline="-25000" dirty="0" smtClean="0">
                <a:latin typeface="Cambria Math" pitchFamily="18" charset="0"/>
                <a:ea typeface="Cambria Math" pitchFamily="18" charset="0"/>
              </a:rPr>
              <a:t>3 </a:t>
            </a:r>
            <a:r>
              <a:rPr lang="cs-CZ" b="1" i="1" dirty="0">
                <a:latin typeface="Cambria Math" pitchFamily="18" charset="0"/>
                <a:ea typeface="Cambria Math" pitchFamily="18" charset="0"/>
              </a:rPr>
              <a:t>]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) = 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REG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/>
              <a:t>Proof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Let </a:t>
            </a:r>
            <a:r>
              <a:rPr lang="en-US" b="1" i="1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lc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-RA M = (</a:t>
            </a:r>
            <a:r>
              <a:rPr lang="el-GR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Σ, Γ,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I)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 be of type </a:t>
            </a:r>
            <a:r>
              <a:rPr lang="cs-CZ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i="1" baseline="-250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3</a:t>
            </a:r>
            <a:r>
              <a:rPr lang="cs-CZ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’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For all 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 | z</a:t>
            </a:r>
            <a:r>
              <a:rPr lang="en-US" b="1" i="1" dirty="0">
                <a:latin typeface="Cambria Math"/>
                <a:ea typeface="Cambria Math"/>
              </a:rPr>
              <a:t> → t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 | 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) ∊ I  : 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|t| ≤ 1</a:t>
            </a:r>
            <a:r>
              <a:rPr lang="en-US" dirty="0"/>
              <a:t> , 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x ∊ {¢, </a:t>
            </a:r>
            <a:r>
              <a:rPr lang="el-GR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λ}</a:t>
            </a:r>
            <a:r>
              <a:rPr lang="en-US" dirty="0"/>
              <a:t> , 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y </a:t>
            </a:r>
            <a:r>
              <a:rPr lang="en-US" b="1" i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= </a:t>
            </a:r>
            <a:r>
              <a:rPr lang="el-GR" b="1" i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$</a:t>
            </a:r>
            <a:r>
              <a:rPr lang="en-US" dirty="0" smtClean="0"/>
              <a:t> 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We split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R(M) = { </a:t>
            </a:r>
            <a:r>
              <a:rPr lang="en-US" b="1" i="1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xzy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→ </a:t>
            </a:r>
            <a:r>
              <a:rPr lang="en-US" b="1" i="1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xty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| (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| z → t | 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) ∊ I }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 into </a:t>
            </a:r>
            <a:r>
              <a:rPr lang="en-US" b="1" i="1" dirty="0" smtClean="0">
                <a:solidFill>
                  <a:srgbClr val="7030A0"/>
                </a:solidFill>
              </a:rPr>
              <a:t>2 </a:t>
            </a:r>
            <a:r>
              <a:rPr lang="en-US" b="1" i="1" dirty="0">
                <a:solidFill>
                  <a:srgbClr val="7030A0"/>
                </a:solidFill>
              </a:rPr>
              <a:t>subsystems</a:t>
            </a:r>
            <a:r>
              <a:rPr lang="en-US" dirty="0" smtClean="0"/>
              <a:t>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Now we take only the </a:t>
            </a:r>
            <a:r>
              <a:rPr lang="en-US" i="1" dirty="0" smtClean="0">
                <a:solidFill>
                  <a:srgbClr val="7030A0"/>
                </a:solidFill>
              </a:rPr>
              <a:t>suffix-rewriting system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P(M) = </a:t>
            </a:r>
            <a:r>
              <a:rPr lang="en-US" b="1" i="1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b="1" i="1" baseline="-25000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suf</a:t>
            </a:r>
            <a:r>
              <a:rPr lang="en-US" dirty="0" smtClean="0"/>
              <a:t>  , where:</a:t>
            </a:r>
          </a:p>
          <a:p>
            <a:pPr lvl="1"/>
            <a:r>
              <a:rPr lang="en-US" b="1" i="1" dirty="0" err="1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b="1" i="1" baseline="-25000" dirty="0" err="1" smtClean="0">
                <a:latin typeface="Cambria Math" pitchFamily="18" charset="0"/>
                <a:ea typeface="Cambria Math" pitchFamily="18" charset="0"/>
              </a:rPr>
              <a:t>suf</a:t>
            </a:r>
            <a:r>
              <a:rPr lang="en-US" dirty="0" smtClean="0"/>
              <a:t> 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 =</a:t>
            </a:r>
            <a:r>
              <a:rPr lang="en-US" dirty="0" smtClean="0"/>
              <a:t> 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Apparently</a:t>
            </a:r>
            <a:r>
              <a:rPr lang="en-US" dirty="0" smtClean="0"/>
              <a:t>: 				    is </a:t>
            </a:r>
            <a:r>
              <a:rPr lang="en-US" b="1" i="1" dirty="0">
                <a:solidFill>
                  <a:srgbClr val="7030A0"/>
                </a:solidFill>
              </a:rPr>
              <a:t>r</a:t>
            </a:r>
            <a:r>
              <a:rPr lang="en-US" b="1" i="1" dirty="0" smtClean="0">
                <a:solidFill>
                  <a:srgbClr val="7030A0"/>
                </a:solidFill>
              </a:rPr>
              <a:t>egular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Again, it </a:t>
            </a:r>
            <a:r>
              <a:rPr lang="en-US" dirty="0">
                <a:solidFill>
                  <a:srgbClr val="002060"/>
                </a:solidFill>
              </a:rPr>
              <a:t>is easy to obtain from a given </a:t>
            </a:r>
            <a:r>
              <a:rPr lang="en-US" b="1" i="1" dirty="0" smtClean="0">
                <a:solidFill>
                  <a:srgbClr val="002060"/>
                </a:solidFill>
              </a:rPr>
              <a:t>regular grammar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an equivalent </a:t>
            </a:r>
            <a:r>
              <a:rPr lang="en-US" b="1" i="1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lc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-RA M = (</a:t>
            </a:r>
            <a:r>
              <a:rPr lang="el-GR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Σ, Γ,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I)</a:t>
            </a:r>
            <a:r>
              <a:rPr lang="en-US" dirty="0">
                <a:solidFill>
                  <a:srgbClr val="7030A0"/>
                </a:solidFill>
              </a:rPr>
              <a:t>  </a:t>
            </a:r>
            <a:r>
              <a:rPr lang="en-US" dirty="0"/>
              <a:t>of the type </a:t>
            </a:r>
            <a:r>
              <a:rPr lang="cs-CZ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i="1" baseline="-25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Thus we have: 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REG 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⊆ ℒ(</a:t>
            </a:r>
            <a:r>
              <a:rPr lang="cs-CZ" b="1" i="1" dirty="0" err="1"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b="1" i="1" dirty="0">
                <a:latin typeface="Cambria Math" pitchFamily="18" charset="0"/>
                <a:ea typeface="Cambria Math" pitchFamily="18" charset="0"/>
              </a:rPr>
              <a:t>-RA[ </a:t>
            </a:r>
            <a:r>
              <a:rPr lang="cs-CZ" b="1" i="1" dirty="0" smtClean="0"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i="1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cs-CZ" b="1" i="1" dirty="0">
                <a:latin typeface="Cambria Math" pitchFamily="18" charset="0"/>
                <a:ea typeface="Cambria Math" pitchFamily="18" charset="0"/>
              </a:rPr>
              <a:t>]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) ⊆ ℒ(</a:t>
            </a:r>
            <a:r>
              <a:rPr lang="cs-CZ" b="1" i="1" dirty="0" err="1" smtClean="0"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b="1" i="1" dirty="0" smtClean="0">
                <a:latin typeface="Cambria Math" pitchFamily="18" charset="0"/>
                <a:ea typeface="Cambria Math" pitchFamily="18" charset="0"/>
              </a:rPr>
              <a:t>-RA[ℛ</a:t>
            </a:r>
            <a:r>
              <a:rPr lang="en-US" b="1" i="1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cs-CZ" b="1" i="1" dirty="0" smtClean="0">
                <a:latin typeface="Cambria Math" pitchFamily="18" charset="0"/>
                <a:ea typeface="Cambria Math" pitchFamily="18" charset="0"/>
              </a:rPr>
              <a:t>’]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) ⊆ 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REG</a:t>
            </a:r>
            <a:r>
              <a:rPr lang="en-US" dirty="0" smtClean="0"/>
              <a:t> </a:t>
            </a:r>
            <a:r>
              <a:rPr lang="en-US" dirty="0"/>
              <a:t>. </a:t>
            </a:r>
            <a:r>
              <a:rPr lang="en-US" dirty="0" smtClean="0"/>
              <a:t>■</a:t>
            </a:r>
            <a:endParaRPr lang="en-US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71" y="3649659"/>
            <a:ext cx="7742858" cy="57142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30" y="4757802"/>
            <a:ext cx="3123810" cy="25714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279" y="5128728"/>
            <a:ext cx="3761905" cy="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83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Context Restarting Automata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2060"/>
                </a:solidFill>
              </a:rPr>
              <a:t>Hierarchy of Language </a:t>
            </a:r>
            <a:r>
              <a:rPr lang="en-US" b="1" u="sng" dirty="0">
                <a:solidFill>
                  <a:srgbClr val="002060"/>
                </a:solidFill>
              </a:rPr>
              <a:t>C</a:t>
            </a:r>
            <a:r>
              <a:rPr lang="en-US" b="1" u="sng" dirty="0" smtClean="0">
                <a:solidFill>
                  <a:srgbClr val="002060"/>
                </a:solidFill>
              </a:rPr>
              <a:t>lasses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388468"/>
            <a:ext cx="348615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808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 IV</a:t>
            </a:r>
            <a:r>
              <a:rPr lang="en-US" dirty="0" smtClean="0"/>
              <a:t>: Confluent </a:t>
            </a:r>
            <a:r>
              <a:rPr lang="en-US" dirty="0" err="1" smtClean="0"/>
              <a:t>lc</a:t>
            </a:r>
            <a:r>
              <a:rPr lang="en-US" dirty="0" smtClean="0"/>
              <a:t>-RA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Since </a:t>
            </a:r>
            <a:r>
              <a:rPr lang="en-US" b="1" i="1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-RA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M</a:t>
            </a:r>
            <a:r>
              <a:rPr lang="en-US" dirty="0" smtClean="0"/>
              <a:t>  is a </a:t>
            </a:r>
            <a:r>
              <a:rPr lang="en-US" b="1" i="1" dirty="0" smtClean="0">
                <a:solidFill>
                  <a:srgbClr val="7030A0"/>
                </a:solidFill>
              </a:rPr>
              <a:t>nondeterministic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device, it is </a:t>
            </a:r>
            <a:r>
              <a:rPr lang="en-US" b="1" i="1" dirty="0" smtClean="0">
                <a:solidFill>
                  <a:srgbClr val="7030A0"/>
                </a:solidFill>
              </a:rPr>
              <a:t>difficult</a:t>
            </a:r>
            <a:r>
              <a:rPr lang="en-US" dirty="0" smtClean="0"/>
              <a:t> to decide the membership in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L(M)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Here we are interested in </a:t>
            </a:r>
            <a:r>
              <a:rPr lang="en-US" b="1" i="1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lc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-RA M = (</a:t>
            </a:r>
            <a:r>
              <a:rPr lang="el-GR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Σ, Γ,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I)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 for which </a:t>
            </a:r>
            <a:r>
              <a:rPr lang="en-US" b="1" i="1" dirty="0" smtClean="0">
                <a:solidFill>
                  <a:srgbClr val="002060"/>
                </a:solidFill>
              </a:rPr>
              <a:t>all computations</a:t>
            </a:r>
            <a:r>
              <a:rPr lang="en-US" dirty="0" smtClean="0"/>
              <a:t> from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¢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w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$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 lead to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¢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$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/>
              <a:t>, </a:t>
            </a:r>
            <a:r>
              <a:rPr lang="en-US" b="1" dirty="0" smtClean="0"/>
              <a:t>if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w ∊ L(M)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i="1" dirty="0" smtClean="0">
                <a:solidFill>
                  <a:srgbClr val="7030A0"/>
                </a:solidFill>
              </a:rPr>
              <a:t>reduction relation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7030A0"/>
                </a:solidFill>
                <a:latin typeface="Cambria Math"/>
                <a:ea typeface="Cambria Math"/>
              </a:rPr>
              <a:t>⊢</a:t>
            </a:r>
            <a:r>
              <a:rPr lang="en-US" b="1" i="1" baseline="-25000" dirty="0" smtClean="0">
                <a:solidFill>
                  <a:srgbClr val="7030A0"/>
                </a:solidFill>
                <a:latin typeface="Cambria Math"/>
                <a:ea typeface="Cambria Math"/>
              </a:rPr>
              <a:t>M</a:t>
            </a:r>
            <a:r>
              <a:rPr lang="en-US" dirty="0" smtClean="0"/>
              <a:t>  corresponds to the </a:t>
            </a:r>
            <a:r>
              <a:rPr lang="en-US" i="1" dirty="0">
                <a:solidFill>
                  <a:srgbClr val="7030A0"/>
                </a:solidFill>
              </a:rPr>
              <a:t>single-step reduction relation</a:t>
            </a:r>
            <a:r>
              <a:rPr lang="en-US" dirty="0"/>
              <a:t>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⇒</a:t>
            </a:r>
            <a:r>
              <a:rPr lang="en-US" b="1" i="1" baseline="-250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R(M)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smtClean="0"/>
              <a:t>induced by the </a:t>
            </a:r>
            <a:r>
              <a:rPr lang="en-US" i="1" dirty="0" smtClean="0">
                <a:solidFill>
                  <a:srgbClr val="7030A0"/>
                </a:solidFill>
              </a:rPr>
              <a:t>string-rewriting system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R(M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) = { </a:t>
            </a:r>
            <a:r>
              <a:rPr lang="en-US" b="1" i="1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xzy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→ </a:t>
            </a:r>
            <a:r>
              <a:rPr lang="en-US" b="1" i="1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xty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| (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| z → t | 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) ∊ I }</a:t>
            </a:r>
            <a:r>
              <a:rPr lang="en-US" dirty="0" smtClean="0"/>
              <a:t>  on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¢ </a:t>
            </a:r>
            <a:r>
              <a:rPr lang="el-GR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Γ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* $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 it is </a:t>
            </a:r>
            <a:r>
              <a:rPr lang="en-US" b="1" i="1" dirty="0" err="1" smtClean="0">
                <a:solidFill>
                  <a:srgbClr val="002060"/>
                </a:solidFill>
              </a:rPr>
              <a:t>undecideable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whether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R(M)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 is confluent on the congruence class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[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¢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$]</a:t>
            </a:r>
            <a:r>
              <a:rPr lang="en-US" b="1" i="1" baseline="-25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R(M) </a:t>
            </a:r>
            <a:r>
              <a:rPr lang="en-US" dirty="0" smtClean="0"/>
              <a:t>, we consider only </a:t>
            </a:r>
            <a:r>
              <a:rPr lang="en-US" b="1" i="1" dirty="0" smtClean="0">
                <a:solidFill>
                  <a:srgbClr val="002060"/>
                </a:solidFill>
              </a:rPr>
              <a:t>confluence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 </a:t>
            </a:r>
            <a:r>
              <a:rPr lang="en-US" b="1" i="1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lc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-RA M = (</a:t>
            </a:r>
            <a:r>
              <a:rPr lang="el-GR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Σ, Γ,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I)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 </a:t>
            </a:r>
            <a:r>
              <a:rPr lang="en-US" dirty="0" smtClean="0"/>
              <a:t>is called </a:t>
            </a:r>
            <a:r>
              <a:rPr lang="en-US" b="1" i="1" dirty="0" smtClean="0">
                <a:solidFill>
                  <a:srgbClr val="7030A0"/>
                </a:solidFill>
              </a:rPr>
              <a:t>confluent</a:t>
            </a:r>
            <a:r>
              <a:rPr lang="en-US" dirty="0" smtClean="0"/>
              <a:t> if the corresponding </a:t>
            </a:r>
            <a:r>
              <a:rPr lang="en-US" i="1" dirty="0" smtClean="0">
                <a:solidFill>
                  <a:srgbClr val="7030A0"/>
                </a:solidFill>
              </a:rPr>
              <a:t>string-rewriting system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R(M) </a:t>
            </a:r>
            <a:r>
              <a:rPr lang="en-US" dirty="0" smtClean="0"/>
              <a:t> is </a:t>
            </a:r>
            <a:r>
              <a:rPr lang="en-US" b="1" i="1" dirty="0" smtClean="0">
                <a:solidFill>
                  <a:srgbClr val="7030A0"/>
                </a:solidFill>
              </a:rPr>
              <a:t>confluent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use the </a:t>
            </a:r>
            <a:r>
              <a:rPr lang="en-US" b="1" i="1" dirty="0" smtClean="0">
                <a:solidFill>
                  <a:srgbClr val="002060"/>
                </a:solidFill>
              </a:rPr>
              <a:t>prefix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con-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 to denote </a:t>
            </a:r>
            <a:r>
              <a:rPr lang="en-US" b="1" i="1" dirty="0" smtClean="0">
                <a:solidFill>
                  <a:srgbClr val="002060"/>
                </a:solidFill>
              </a:rPr>
              <a:t>confluent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-RA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608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i="1" dirty="0">
                <a:latin typeface="Cambria Math" pitchFamily="18" charset="0"/>
                <a:ea typeface="Cambria Math" pitchFamily="18" charset="0"/>
              </a:rPr>
              <a:t>-RA[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con-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cs-CZ" i="1" dirty="0">
                <a:latin typeface="Cambria Math" pitchFamily="18" charset="0"/>
                <a:ea typeface="Cambria Math" pitchFamily="18" charset="0"/>
              </a:rPr>
              <a:t>’]</a:t>
            </a:r>
            <a:r>
              <a:rPr lang="en-US" dirty="0"/>
              <a:t>  and </a:t>
            </a:r>
            <a:r>
              <a:rPr lang="cs-CZ" i="1" dirty="0" err="1"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i="1" dirty="0">
                <a:latin typeface="Cambria Math" pitchFamily="18" charset="0"/>
                <a:ea typeface="Cambria Math" pitchFamily="18" charset="0"/>
              </a:rPr>
              <a:t>-RA[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con-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0 </a:t>
            </a:r>
            <a:r>
              <a:rPr lang="cs-CZ" i="1" dirty="0">
                <a:latin typeface="Cambria Math" pitchFamily="18" charset="0"/>
                <a:ea typeface="Cambria Math" pitchFamily="18" charset="0"/>
              </a:rPr>
              <a:t>]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Theorem</a:t>
            </a:r>
            <a:r>
              <a:rPr lang="en-US" dirty="0"/>
              <a:t>: 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ℒ(</a:t>
            </a:r>
            <a:r>
              <a:rPr lang="cs-CZ" b="1" i="1" dirty="0" err="1"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b="1" i="1" dirty="0">
                <a:latin typeface="Cambria Math" pitchFamily="18" charset="0"/>
                <a:ea typeface="Cambria Math" pitchFamily="18" charset="0"/>
              </a:rPr>
              <a:t>-RA[ 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con-</a:t>
            </a:r>
            <a:r>
              <a:rPr lang="cs-CZ" b="1" i="1" dirty="0" smtClean="0"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i="1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cs-CZ" b="1" i="1" dirty="0">
                <a:latin typeface="Cambria Math" pitchFamily="18" charset="0"/>
                <a:ea typeface="Cambria Math" pitchFamily="18" charset="0"/>
              </a:rPr>
              <a:t>’]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) = ℒ(</a:t>
            </a:r>
            <a:r>
              <a:rPr lang="cs-CZ" b="1" i="1" dirty="0" err="1"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b="1" i="1" dirty="0">
                <a:latin typeface="Cambria Math" pitchFamily="18" charset="0"/>
                <a:ea typeface="Cambria Math" pitchFamily="18" charset="0"/>
              </a:rPr>
              <a:t>-RA[ 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con-</a:t>
            </a:r>
            <a:r>
              <a:rPr lang="cs-CZ" b="1" i="1" dirty="0" smtClean="0"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i="1" baseline="-25000" dirty="0">
                <a:latin typeface="Cambria Math" pitchFamily="18" charset="0"/>
                <a:ea typeface="Cambria Math" pitchFamily="18" charset="0"/>
              </a:rPr>
              <a:t>0 </a:t>
            </a:r>
            <a:r>
              <a:rPr lang="cs-CZ" b="1" i="1" dirty="0">
                <a:latin typeface="Cambria Math" pitchFamily="18" charset="0"/>
                <a:ea typeface="Cambria Math" pitchFamily="18" charset="0"/>
              </a:rPr>
              <a:t>]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) = 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CRL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/>
              <a:t>Proof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For each </a:t>
            </a:r>
            <a:r>
              <a:rPr lang="en-US" b="1" i="1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lc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-RA[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con-ℛ</a:t>
            </a:r>
            <a:r>
              <a:rPr lang="en-US" b="1" i="1" baseline="-25000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’]  M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= (</a:t>
            </a:r>
            <a:r>
              <a:rPr lang="el-GR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Σ, Γ,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I)</a:t>
            </a:r>
            <a:r>
              <a:rPr lang="en-US" dirty="0"/>
              <a:t> 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S(M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) = R(M)∪ { ¢$ → Y } </a:t>
            </a:r>
            <a:r>
              <a:rPr lang="en-US" dirty="0"/>
              <a:t> </a:t>
            </a:r>
            <a:r>
              <a:rPr lang="en-US" dirty="0" smtClean="0"/>
              <a:t>is a </a:t>
            </a:r>
            <a:r>
              <a:rPr lang="en-US" b="1" i="1" dirty="0" smtClean="0">
                <a:solidFill>
                  <a:srgbClr val="002060"/>
                </a:solidFill>
              </a:rPr>
              <a:t>finite </a:t>
            </a:r>
            <a:r>
              <a:rPr lang="en-US" b="1" i="1" dirty="0">
                <a:solidFill>
                  <a:srgbClr val="002060"/>
                </a:solidFill>
              </a:rPr>
              <a:t>weight-reducing </a:t>
            </a:r>
            <a:r>
              <a:rPr lang="en-US" b="1" i="1" dirty="0" smtClean="0">
                <a:solidFill>
                  <a:srgbClr val="002060"/>
                </a:solidFill>
              </a:rPr>
              <a:t>string-rewriting system</a:t>
            </a:r>
            <a:r>
              <a:rPr lang="en-US" dirty="0" smtClean="0"/>
              <a:t> that is </a:t>
            </a:r>
            <a:r>
              <a:rPr lang="en-US" b="1" i="1" dirty="0" smtClean="0">
                <a:solidFill>
                  <a:srgbClr val="002060"/>
                </a:solidFill>
              </a:rPr>
              <a:t>confluent</a:t>
            </a:r>
            <a:r>
              <a:rPr lang="en-US" dirty="0" smtClean="0"/>
              <a:t>.</a:t>
            </a:r>
          </a:p>
          <a:p>
            <a:pPr lvl="1"/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L(M)</a:t>
            </a:r>
            <a:r>
              <a:rPr lang="en-US" dirty="0" smtClean="0"/>
              <a:t>  is the </a:t>
            </a:r>
            <a:r>
              <a:rPr lang="en-US" b="1" i="1" dirty="0" smtClean="0">
                <a:solidFill>
                  <a:srgbClr val="7030A0"/>
                </a:solidFill>
              </a:rPr>
              <a:t>McNaughton language</a:t>
            </a:r>
            <a:r>
              <a:rPr lang="en-US" dirty="0" smtClean="0"/>
              <a:t> specified by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(S(M), ¢, $, Y)</a:t>
            </a:r>
            <a:r>
              <a:rPr lang="en-US" dirty="0" smtClean="0"/>
              <a:t>, i.e.</a:t>
            </a:r>
          </a:p>
          <a:p>
            <a:pPr lvl="1"/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L(M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/>
              <a:t>  is a </a:t>
            </a:r>
            <a:r>
              <a:rPr lang="en-US" b="1" i="1" dirty="0" smtClean="0">
                <a:solidFill>
                  <a:srgbClr val="002060"/>
                </a:solidFill>
              </a:rPr>
              <a:t>Church-Rosser language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McNaughton,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Narendran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, Otto]</a:t>
            </a:r>
            <a:r>
              <a:rPr lang="en-US" dirty="0"/>
              <a:t>.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On </a:t>
            </a:r>
            <a:r>
              <a:rPr lang="en-US" b="1" dirty="0">
                <a:solidFill>
                  <a:srgbClr val="7030A0"/>
                </a:solidFill>
              </a:rPr>
              <a:t>the other hand</a:t>
            </a:r>
            <a:r>
              <a:rPr lang="en-US" dirty="0"/>
              <a:t>, </a:t>
            </a:r>
            <a:r>
              <a:rPr lang="en-US" b="1" dirty="0"/>
              <a:t>each</a:t>
            </a:r>
            <a:r>
              <a:rPr lang="en-US" dirty="0"/>
              <a:t> </a:t>
            </a:r>
            <a:r>
              <a:rPr lang="en-US" b="1" i="1" dirty="0">
                <a:solidFill>
                  <a:srgbClr val="7030A0"/>
                </a:solidFill>
              </a:rPr>
              <a:t>Church-Rosser </a:t>
            </a:r>
            <a:r>
              <a:rPr lang="en-US" b="1" i="1" dirty="0" smtClean="0">
                <a:solidFill>
                  <a:srgbClr val="7030A0"/>
                </a:solidFill>
              </a:rPr>
              <a:t>language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 is accepted by a </a:t>
            </a:r>
            <a:r>
              <a:rPr lang="en-US" b="1" i="1" dirty="0" smtClean="0">
                <a:solidFill>
                  <a:srgbClr val="002060"/>
                </a:solidFill>
              </a:rPr>
              <a:t>length-reducing deterministic two-pushdown automaton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800" i="1" dirty="0" err="1" smtClean="0">
                <a:solidFill>
                  <a:schemeClr val="bg1">
                    <a:lumMod val="50000"/>
                  </a:schemeClr>
                </a:solidFill>
              </a:rPr>
              <a:t>Niemann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, Otto]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Based on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smtClean="0"/>
              <a:t>  it is possible to construct a </a:t>
            </a:r>
            <a:r>
              <a:rPr lang="en-US" b="1" i="1" dirty="0" smtClean="0">
                <a:solidFill>
                  <a:srgbClr val="7030A0"/>
                </a:solidFill>
              </a:rPr>
              <a:t>confluent </a:t>
            </a:r>
            <a:r>
              <a:rPr lang="en-US" b="1" i="1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lc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-RA</a:t>
            </a:r>
            <a:r>
              <a:rPr lang="en-US" dirty="0" smtClean="0"/>
              <a:t>  of type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i="1" baseline="-25000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  recognizing the language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</a:t>
            </a:r>
            <a:r>
              <a:rPr lang="en-US" dirty="0" smtClean="0"/>
              <a:t>. 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679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i="1" dirty="0">
                <a:latin typeface="Cambria Math" pitchFamily="18" charset="0"/>
                <a:ea typeface="Cambria Math" pitchFamily="18" charset="0"/>
              </a:rPr>
              <a:t>-RA[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con-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i="1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’]</a:t>
            </a:r>
            <a:r>
              <a:rPr lang="en-US" dirty="0" smtClean="0"/>
              <a:t>  </a:t>
            </a:r>
            <a:r>
              <a:rPr lang="en-US" dirty="0"/>
              <a:t>and </a:t>
            </a:r>
            <a:r>
              <a:rPr lang="cs-CZ" i="1" dirty="0" err="1"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i="1" dirty="0">
                <a:latin typeface="Cambria Math" pitchFamily="18" charset="0"/>
                <a:ea typeface="Cambria Math" pitchFamily="18" charset="0"/>
              </a:rPr>
              <a:t>-RA[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con-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i="1" baseline="-25000" dirty="0" smtClean="0">
                <a:latin typeface="Cambria Math" pitchFamily="18" charset="0"/>
                <a:ea typeface="Cambria Math" pitchFamily="18" charset="0"/>
              </a:rPr>
              <a:t>3 </a:t>
            </a:r>
            <a:r>
              <a:rPr lang="cs-CZ" i="1" dirty="0">
                <a:latin typeface="Cambria Math" pitchFamily="18" charset="0"/>
                <a:ea typeface="Cambria Math" pitchFamily="18" charset="0"/>
              </a:rPr>
              <a:t>]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Theorem</a:t>
            </a:r>
            <a:r>
              <a:rPr lang="en-US" dirty="0"/>
              <a:t>: 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ℒ(</a:t>
            </a:r>
            <a:r>
              <a:rPr lang="cs-CZ" b="1" i="1" dirty="0" err="1"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b="1" i="1" dirty="0">
                <a:latin typeface="Cambria Math" pitchFamily="18" charset="0"/>
                <a:ea typeface="Cambria Math" pitchFamily="18" charset="0"/>
              </a:rPr>
              <a:t>-RA[ 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con-</a:t>
            </a:r>
            <a:r>
              <a:rPr lang="cs-CZ" b="1" i="1" dirty="0" smtClean="0"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i="1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cs-CZ" b="1" i="1" dirty="0" smtClean="0">
                <a:latin typeface="Cambria Math" pitchFamily="18" charset="0"/>
                <a:ea typeface="Cambria Math" pitchFamily="18" charset="0"/>
              </a:rPr>
              <a:t>’]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) = ℒ(</a:t>
            </a:r>
            <a:r>
              <a:rPr lang="cs-CZ" b="1" i="1" dirty="0" err="1"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b="1" i="1" dirty="0">
                <a:latin typeface="Cambria Math" pitchFamily="18" charset="0"/>
                <a:ea typeface="Cambria Math" pitchFamily="18" charset="0"/>
              </a:rPr>
              <a:t>-RA[ 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con-</a:t>
            </a:r>
            <a:r>
              <a:rPr lang="cs-CZ" b="1" i="1" dirty="0" smtClean="0"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i="1" baseline="-25000" dirty="0" smtClean="0">
                <a:latin typeface="Cambria Math" pitchFamily="18" charset="0"/>
                <a:ea typeface="Cambria Math" pitchFamily="18" charset="0"/>
              </a:rPr>
              <a:t>3 </a:t>
            </a:r>
            <a:r>
              <a:rPr lang="cs-CZ" b="1" i="1" dirty="0">
                <a:latin typeface="Cambria Math" pitchFamily="18" charset="0"/>
                <a:ea typeface="Cambria Math" pitchFamily="18" charset="0"/>
              </a:rPr>
              <a:t>]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) = 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REG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/>
              <a:t>Proof</a:t>
            </a:r>
            <a:r>
              <a:rPr lang="en-US" dirty="0"/>
              <a:t>.</a:t>
            </a:r>
          </a:p>
          <a:p>
            <a:pPr lvl="1"/>
            <a:r>
              <a:rPr lang="en-US" b="1" dirty="0" smtClean="0"/>
              <a:t>Apparently</a:t>
            </a:r>
            <a:r>
              <a:rPr lang="en-US" dirty="0" smtClean="0"/>
              <a:t>,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ℒ(</a:t>
            </a:r>
            <a:r>
              <a:rPr lang="cs-CZ" b="1" i="1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-RA[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con-</a:t>
            </a:r>
            <a:r>
              <a:rPr lang="cs-CZ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i="1" baseline="-25000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3</a:t>
            </a:r>
            <a:r>
              <a:rPr lang="cs-CZ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’]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) ⊆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ℒ(</a:t>
            </a:r>
            <a:r>
              <a:rPr lang="cs-CZ" b="1" i="1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-RA[ </a:t>
            </a:r>
            <a:r>
              <a:rPr lang="cs-CZ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i="1" baseline="-25000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3</a:t>
            </a:r>
            <a:r>
              <a:rPr lang="cs-CZ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’]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) = REG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Conversely</a:t>
            </a:r>
            <a:r>
              <a:rPr lang="en-US" dirty="0" smtClean="0"/>
              <a:t>, if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L ⊆ </a:t>
            </a:r>
            <a:r>
              <a:rPr lang="el-GR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Σ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*</a:t>
            </a:r>
            <a:r>
              <a:rPr lang="en-US" dirty="0" smtClean="0"/>
              <a:t>  is </a:t>
            </a:r>
            <a:r>
              <a:rPr lang="en-US" b="1" i="1" dirty="0" smtClean="0">
                <a:solidFill>
                  <a:srgbClr val="002060"/>
                </a:solidFill>
              </a:rPr>
              <a:t>regular</a:t>
            </a:r>
            <a:r>
              <a:rPr lang="en-US" dirty="0" smtClean="0"/>
              <a:t> then there exists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DFA  A = (Q, </a:t>
            </a:r>
            <a:r>
              <a:rPr lang="el-GR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Σ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, q</a:t>
            </a:r>
            <a:r>
              <a:rPr lang="en-US" b="1" i="1" baseline="-25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0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, F, </a:t>
            </a:r>
            <a:r>
              <a:rPr lang="el-GR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δ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/>
              <a:t>  that accepts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L</a:t>
            </a:r>
            <a:r>
              <a:rPr lang="en-US" b="1" i="1" baseline="30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R</a:t>
            </a:r>
            <a:r>
              <a:rPr lang="en-US" dirty="0" smtClean="0"/>
              <a:t>. We define </a:t>
            </a:r>
            <a:r>
              <a:rPr lang="cs-CZ" b="1" i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-RA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M = (</a:t>
            </a:r>
            <a:r>
              <a:rPr lang="el-GR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Σ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, </a:t>
            </a:r>
            <a:r>
              <a:rPr lang="el-GR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Σ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l-GR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∪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Q , I)</a:t>
            </a:r>
            <a:r>
              <a:rPr lang="en-US" dirty="0" smtClean="0"/>
              <a:t>, where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I =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It is easy to see</a:t>
            </a:r>
            <a:r>
              <a:rPr lang="en-US" dirty="0" smtClean="0"/>
              <a:t> that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L(M) = L</a:t>
            </a:r>
            <a:r>
              <a:rPr lang="en-US" b="1" i="1" baseline="300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R</a:t>
            </a:r>
            <a:r>
              <a:rPr lang="en-US" dirty="0" smtClean="0"/>
              <a:t>, and that the </a:t>
            </a:r>
            <a:r>
              <a:rPr lang="en-US" b="1" i="1" dirty="0" smtClean="0">
                <a:solidFill>
                  <a:srgbClr val="7030A0"/>
                </a:solidFill>
              </a:rPr>
              <a:t>string-rewriting system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R(M)</a:t>
            </a:r>
            <a:r>
              <a:rPr lang="en-US" dirty="0" smtClean="0"/>
              <a:t>  is </a:t>
            </a:r>
            <a:r>
              <a:rPr lang="en-US" b="1" i="1" dirty="0" smtClean="0">
                <a:solidFill>
                  <a:srgbClr val="7030A0"/>
                </a:solidFill>
              </a:rPr>
              <a:t>confluent</a:t>
            </a:r>
            <a:r>
              <a:rPr lang="en-US" dirty="0" smtClean="0"/>
              <a:t>. By taking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M’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= (</a:t>
            </a:r>
            <a:r>
              <a:rPr lang="el-GR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Σ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, </a:t>
            </a:r>
            <a:r>
              <a:rPr lang="el-GR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Σ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l-GR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∪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Q ,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I’)</a:t>
            </a:r>
            <a:r>
              <a:rPr lang="en-US" dirty="0" smtClean="0"/>
              <a:t>, where:</a:t>
            </a:r>
          </a:p>
          <a:p>
            <a:pPr marL="27432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We obtain a </a:t>
            </a:r>
            <a:r>
              <a:rPr lang="en-US" b="1" i="1" dirty="0" smtClean="0">
                <a:solidFill>
                  <a:srgbClr val="002060"/>
                </a:solidFill>
              </a:rPr>
              <a:t>confluent </a:t>
            </a:r>
            <a:r>
              <a:rPr lang="cs-CZ" b="1" i="1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-RA</a:t>
            </a:r>
            <a:r>
              <a:rPr lang="en-US" dirty="0" smtClean="0"/>
              <a:t>  of type </a:t>
            </a:r>
            <a:r>
              <a:rPr lang="cs-CZ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i="1" baseline="-250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r>
              <a:rPr lang="en-US" dirty="0" smtClean="0"/>
              <a:t>that accepts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L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■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4978953"/>
            <a:ext cx="51339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219" y="5346236"/>
            <a:ext cx="43815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11" y="3610801"/>
            <a:ext cx="762793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508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-RA[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con-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i="1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’]</a:t>
            </a:r>
            <a:r>
              <a:rPr lang="en-US" dirty="0" smtClean="0"/>
              <a:t>  and </a:t>
            </a:r>
            <a:r>
              <a:rPr lang="cs-CZ" i="1" dirty="0" err="1" smtClean="0"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-RA[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con-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i="1" baseline="-25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]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other classes we have </a:t>
            </a:r>
            <a:r>
              <a:rPr lang="en-US" b="1" i="1" dirty="0" smtClean="0">
                <a:solidFill>
                  <a:srgbClr val="7030A0"/>
                </a:solidFill>
              </a:rPr>
              <a:t>no characterization results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have only some </a:t>
            </a:r>
            <a:r>
              <a:rPr lang="en-US" b="1" i="1" dirty="0" smtClean="0">
                <a:solidFill>
                  <a:srgbClr val="002060"/>
                </a:solidFill>
              </a:rPr>
              <a:t>preliminary results</a:t>
            </a:r>
            <a:r>
              <a:rPr lang="en-US" dirty="0" smtClean="0"/>
              <a:t>.</a:t>
            </a:r>
          </a:p>
          <a:p>
            <a:r>
              <a:rPr lang="en-US" b="1" u="sng" dirty="0" smtClean="0"/>
              <a:t>Lemma</a:t>
            </a:r>
            <a:r>
              <a:rPr lang="en-US" dirty="0" smtClean="0"/>
              <a:t>: 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ℒ(</a:t>
            </a:r>
            <a:r>
              <a:rPr lang="cs-CZ" b="1" i="1" dirty="0" err="1"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b="1" i="1" dirty="0">
                <a:latin typeface="Cambria Math" pitchFamily="18" charset="0"/>
                <a:ea typeface="Cambria Math" pitchFamily="18" charset="0"/>
              </a:rPr>
              <a:t>-RA[ 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con-</a:t>
            </a:r>
            <a:r>
              <a:rPr lang="cs-CZ" b="1" i="1" dirty="0" smtClean="0"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i="1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cs-CZ" b="1" i="1" dirty="0" smtClean="0">
                <a:latin typeface="Cambria Math" pitchFamily="18" charset="0"/>
                <a:ea typeface="Cambria Math" pitchFamily="18" charset="0"/>
              </a:rPr>
              <a:t>’]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) ⊆ DCFL ∩ DCFL</a:t>
            </a:r>
            <a:r>
              <a:rPr lang="en-US" b="1" i="1" baseline="30000" dirty="0" smtClean="0">
                <a:latin typeface="Cambria Math" pitchFamily="18" charset="0"/>
                <a:ea typeface="Cambria Math" pitchFamily="18" charset="0"/>
              </a:rPr>
              <a:t>R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Proof Idea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Consider </a:t>
            </a:r>
            <a:r>
              <a:rPr lang="en-US" dirty="0"/>
              <a:t>the </a:t>
            </a:r>
            <a:r>
              <a:rPr lang="en-US" b="1" i="1" dirty="0">
                <a:solidFill>
                  <a:srgbClr val="7030A0"/>
                </a:solidFill>
              </a:rPr>
              <a:t>leftmost </a:t>
            </a:r>
            <a:r>
              <a:rPr lang="en-US" b="1" i="1" dirty="0" smtClean="0">
                <a:solidFill>
                  <a:srgbClr val="7030A0"/>
                </a:solidFill>
              </a:rPr>
              <a:t>derivation</a:t>
            </a:r>
            <a:r>
              <a:rPr lang="en-US" dirty="0" smtClean="0"/>
              <a:t>, which can be realized by a </a:t>
            </a:r>
            <a:r>
              <a:rPr lang="en-US" b="1" i="1" dirty="0" smtClean="0">
                <a:solidFill>
                  <a:srgbClr val="7030A0"/>
                </a:solidFill>
              </a:rPr>
              <a:t>deterministic pushdown automaton</a:t>
            </a:r>
            <a:r>
              <a:rPr lang="en-US" dirty="0" smtClean="0"/>
              <a:t>. ■</a:t>
            </a:r>
          </a:p>
          <a:p>
            <a:r>
              <a:rPr lang="en-US" b="1" u="sng" dirty="0"/>
              <a:t>Lemma</a:t>
            </a:r>
            <a:r>
              <a:rPr lang="en-US" dirty="0" smtClean="0"/>
              <a:t>: The </a:t>
            </a:r>
            <a:r>
              <a:rPr lang="en-US" b="1" i="1" dirty="0" smtClean="0">
                <a:solidFill>
                  <a:srgbClr val="002060"/>
                </a:solidFill>
              </a:rPr>
              <a:t>deterministic context-free language</a:t>
            </a:r>
          </a:p>
          <a:p>
            <a:endParaRPr lang="en-US" dirty="0"/>
          </a:p>
          <a:p>
            <a:r>
              <a:rPr lang="en-US" dirty="0" smtClean="0"/>
              <a:t>Is </a:t>
            </a:r>
            <a:r>
              <a:rPr lang="en-US" b="1" i="1" dirty="0" smtClean="0">
                <a:solidFill>
                  <a:srgbClr val="C00000"/>
                </a:solidFill>
              </a:rPr>
              <a:t>not accepted</a:t>
            </a:r>
            <a:r>
              <a:rPr lang="en-US" i="1" dirty="0" smtClean="0"/>
              <a:t> </a:t>
            </a:r>
            <a:r>
              <a:rPr lang="en-US" dirty="0" smtClean="0"/>
              <a:t>by </a:t>
            </a:r>
            <a:r>
              <a:rPr lang="en-US" b="1" i="1" dirty="0" smtClean="0"/>
              <a:t>any</a:t>
            </a:r>
            <a:r>
              <a:rPr lang="en-US" dirty="0" smtClean="0"/>
              <a:t> </a:t>
            </a:r>
            <a:r>
              <a:rPr lang="cs-CZ" b="1" i="1" dirty="0" err="1"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b="1" i="1" dirty="0">
                <a:latin typeface="Cambria Math" pitchFamily="18" charset="0"/>
                <a:ea typeface="Cambria Math" pitchFamily="18" charset="0"/>
              </a:rPr>
              <a:t>-RA[ 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con-</a:t>
            </a:r>
            <a:r>
              <a:rPr lang="cs-CZ" b="1" i="1" dirty="0"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i="1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cs-CZ" b="1" i="1" dirty="0">
                <a:latin typeface="Cambria Math" pitchFamily="18" charset="0"/>
                <a:ea typeface="Cambria Math" pitchFamily="18" charset="0"/>
              </a:rPr>
              <a:t>’]</a:t>
            </a:r>
            <a:r>
              <a:rPr lang="en-US" dirty="0" smtClean="0"/>
              <a:t>.</a:t>
            </a:r>
          </a:p>
          <a:p>
            <a:r>
              <a:rPr lang="en-US" b="1" u="sng" dirty="0" smtClean="0"/>
              <a:t>Note</a:t>
            </a:r>
            <a:r>
              <a:rPr lang="en-US" dirty="0" smtClean="0"/>
              <a:t>: Both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</a:t>
            </a:r>
            <a:r>
              <a:rPr lang="en-US" b="1" i="1" baseline="-250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u</a:t>
            </a:r>
            <a:r>
              <a:rPr lang="en-US" dirty="0" smtClean="0"/>
              <a:t>  and </a:t>
            </a:r>
            <a:r>
              <a:rPr lang="en-US" b="1" i="1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</a:t>
            </a:r>
            <a:r>
              <a:rPr lang="en-US" b="1" i="1" baseline="-25000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u</a:t>
            </a:r>
            <a:r>
              <a:rPr lang="en-US" b="1" i="1" baseline="30000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R</a:t>
            </a:r>
            <a:r>
              <a:rPr lang="en-US" dirty="0" smtClean="0"/>
              <a:t>  are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DLIN</a:t>
            </a:r>
            <a:r>
              <a:rPr lang="en-US" b="1" i="1" dirty="0" smtClean="0">
                <a:solidFill>
                  <a:srgbClr val="7030A0"/>
                </a:solidFill>
              </a:rPr>
              <a:t>  languages</a:t>
            </a:r>
            <a:r>
              <a:rPr lang="en-US" dirty="0" smtClean="0"/>
              <a:t>.</a:t>
            </a:r>
          </a:p>
          <a:p>
            <a:r>
              <a:rPr lang="en-US" b="1" u="sng" dirty="0" smtClean="0"/>
              <a:t>Corollary</a:t>
            </a:r>
            <a:r>
              <a:rPr lang="en-US" dirty="0" smtClean="0"/>
              <a:t>: 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ℒ(</a:t>
            </a:r>
            <a:r>
              <a:rPr lang="cs-CZ" b="1" i="1" dirty="0" err="1"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b="1" i="1" dirty="0">
                <a:latin typeface="Cambria Math" pitchFamily="18" charset="0"/>
                <a:ea typeface="Cambria Math" pitchFamily="18" charset="0"/>
              </a:rPr>
              <a:t>-RA[ 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con-</a:t>
            </a:r>
            <a:r>
              <a:rPr lang="cs-CZ" b="1" i="1" dirty="0"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i="1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cs-CZ" b="1" i="1" dirty="0">
                <a:latin typeface="Cambria Math" pitchFamily="18" charset="0"/>
                <a:ea typeface="Cambria Math" pitchFamily="18" charset="0"/>
              </a:rPr>
              <a:t>’]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) 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⊂ 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DCFL ∩ DCFL</a:t>
            </a:r>
            <a:r>
              <a:rPr lang="en-US" b="1" i="1" baseline="30000" dirty="0">
                <a:latin typeface="Cambria Math" pitchFamily="18" charset="0"/>
                <a:ea typeface="Cambria Math" pitchFamily="18" charset="0"/>
              </a:rPr>
              <a:t>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4583410"/>
            <a:ext cx="50006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986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i="1" dirty="0">
                <a:latin typeface="Cambria Math" pitchFamily="18" charset="0"/>
                <a:ea typeface="Cambria Math" pitchFamily="18" charset="0"/>
              </a:rPr>
              <a:t>-RA[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con-</a:t>
            </a:r>
            <a:r>
              <a:rPr lang="cs-CZ" i="1" dirty="0"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cs-CZ" i="1" dirty="0">
                <a:latin typeface="Cambria Math" pitchFamily="18" charset="0"/>
                <a:ea typeface="Cambria Math" pitchFamily="18" charset="0"/>
              </a:rPr>
              <a:t>’]</a:t>
            </a:r>
            <a:r>
              <a:rPr lang="en-US" dirty="0"/>
              <a:t>  and </a:t>
            </a:r>
            <a:r>
              <a:rPr lang="cs-CZ" i="1" dirty="0" err="1"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i="1" dirty="0">
                <a:latin typeface="Cambria Math" pitchFamily="18" charset="0"/>
                <a:ea typeface="Cambria Math" pitchFamily="18" charset="0"/>
              </a:rPr>
              <a:t>-RA[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con-</a:t>
            </a:r>
            <a:r>
              <a:rPr lang="cs-CZ" i="1" dirty="0"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cs-CZ" i="1" dirty="0">
                <a:latin typeface="Cambria Math" pitchFamily="18" charset="0"/>
                <a:ea typeface="Cambria Math" pitchFamily="18" charset="0"/>
              </a:rPr>
              <a:t>]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Lemma</a:t>
            </a:r>
            <a:r>
              <a:rPr lang="en-US" dirty="0"/>
              <a:t>: </a:t>
            </a:r>
            <a:r>
              <a:rPr lang="en-US" dirty="0" smtClean="0"/>
              <a:t>The </a:t>
            </a:r>
            <a:r>
              <a:rPr lang="en-US" b="1" i="1" dirty="0" smtClean="0">
                <a:solidFill>
                  <a:srgbClr val="002060"/>
                </a:solidFill>
              </a:rPr>
              <a:t>nonlinear language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{ </a:t>
            </a:r>
            <a:r>
              <a:rPr lang="en-US" b="1" i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="1" i="1" baseline="30000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="1" i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b="1" i="1" baseline="30000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b="1" i="1" baseline="30000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m</a:t>
            </a:r>
            <a:r>
              <a:rPr lang="en-US" b="1" i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d</a:t>
            </a:r>
            <a:r>
              <a:rPr lang="en-US" b="1" i="1" baseline="30000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m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| n, m ≥ 1 }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 is accepted by a </a:t>
            </a:r>
            <a:r>
              <a:rPr lang="en-US" b="1" i="1" dirty="0" smtClean="0">
                <a:solidFill>
                  <a:srgbClr val="002060"/>
                </a:solidFill>
              </a:rPr>
              <a:t>confluent </a:t>
            </a:r>
            <a:r>
              <a:rPr lang="cs-CZ" b="1" i="1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-RA</a:t>
            </a:r>
            <a:r>
              <a:rPr lang="en-US" b="1" i="1" dirty="0" smtClean="0">
                <a:solidFill>
                  <a:srgbClr val="002060"/>
                </a:solidFill>
              </a:rPr>
              <a:t>  of type </a:t>
            </a:r>
            <a:r>
              <a:rPr lang="cs-CZ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i="1" baseline="-25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/>
              <a:t>.</a:t>
            </a:r>
          </a:p>
          <a:p>
            <a:r>
              <a:rPr lang="en-US" b="1" u="sng" dirty="0" smtClean="0"/>
              <a:t>Corollary</a:t>
            </a:r>
            <a:r>
              <a:rPr lang="en-US" dirty="0" smtClean="0"/>
              <a:t>: The class of languages accepted by </a:t>
            </a:r>
            <a:r>
              <a:rPr lang="en-US" b="1" i="1" dirty="0" smtClean="0">
                <a:solidFill>
                  <a:srgbClr val="7030A0"/>
                </a:solidFill>
              </a:rPr>
              <a:t>confluent </a:t>
            </a:r>
            <a:r>
              <a:rPr lang="cs-CZ" b="1" i="1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-RA</a:t>
            </a:r>
            <a:r>
              <a:rPr lang="en-US" b="1" i="1" dirty="0" smtClean="0">
                <a:solidFill>
                  <a:srgbClr val="7030A0"/>
                </a:solidFill>
              </a:rPr>
              <a:t>  of type </a:t>
            </a:r>
            <a:r>
              <a:rPr lang="cs-CZ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i="1" baseline="-25000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cs-CZ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’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  is </a:t>
            </a:r>
            <a:r>
              <a:rPr lang="en-US" b="1" dirty="0" smtClean="0"/>
              <a:t>incomparable</a:t>
            </a:r>
            <a:r>
              <a:rPr lang="en-US" dirty="0" smtClean="0"/>
              <a:t> to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DLIN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smtClean="0"/>
              <a:t>and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These results also hold for the class of languages that are accepted by </a:t>
            </a:r>
            <a:r>
              <a:rPr lang="cs-CZ" b="1" i="1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-RA[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con-</a:t>
            </a:r>
            <a:r>
              <a:rPr lang="cs-CZ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i="1" baseline="-25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2 </a:t>
            </a:r>
            <a:r>
              <a:rPr lang="cs-CZ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]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exact relationship of these classes of languages to the class of confluent </a:t>
            </a:r>
            <a:r>
              <a:rPr lang="en-US" i="1" dirty="0" smtClean="0"/>
              <a:t>[generalized] </a:t>
            </a:r>
            <a:r>
              <a:rPr lang="en-US" dirty="0" smtClean="0"/>
              <a:t>monadic McNaughton languages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800" i="1" dirty="0" err="1" smtClean="0">
                <a:solidFill>
                  <a:schemeClr val="bg1">
                    <a:lumMod val="50000"/>
                  </a:schemeClr>
                </a:solidFill>
              </a:rPr>
              <a:t>Leupold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, Otto]</a:t>
            </a:r>
            <a:r>
              <a:rPr lang="en-US" dirty="0" smtClean="0"/>
              <a:t> remains open.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196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i="1" dirty="0">
                <a:latin typeface="Cambria Math" pitchFamily="18" charset="0"/>
                <a:ea typeface="Cambria Math" pitchFamily="18" charset="0"/>
              </a:rPr>
              <a:t>-RA[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con-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i="1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’]</a:t>
            </a:r>
            <a:r>
              <a:rPr lang="en-US" dirty="0" smtClean="0"/>
              <a:t>  </a:t>
            </a:r>
            <a:r>
              <a:rPr lang="en-US" dirty="0"/>
              <a:t>and </a:t>
            </a:r>
            <a:r>
              <a:rPr lang="cs-CZ" i="1" dirty="0" err="1"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i="1" dirty="0">
                <a:latin typeface="Cambria Math" pitchFamily="18" charset="0"/>
                <a:ea typeface="Cambria Math" pitchFamily="18" charset="0"/>
              </a:rPr>
              <a:t>-RA[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con-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i="1" baseline="-25000" dirty="0" smtClean="0">
                <a:latin typeface="Cambria Math" pitchFamily="18" charset="0"/>
                <a:ea typeface="Cambria Math" pitchFamily="18" charset="0"/>
              </a:rPr>
              <a:t>1 </a:t>
            </a:r>
            <a:r>
              <a:rPr lang="cs-CZ" i="1" dirty="0">
                <a:latin typeface="Cambria Math" pitchFamily="18" charset="0"/>
                <a:ea typeface="Cambria Math" pitchFamily="18" charset="0"/>
              </a:rPr>
              <a:t>]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Lemma</a:t>
            </a:r>
            <a:r>
              <a:rPr lang="en-US" dirty="0"/>
              <a:t>: </a:t>
            </a:r>
            <a:r>
              <a:rPr lang="en-US" dirty="0" smtClean="0"/>
              <a:t>The language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L</a:t>
            </a:r>
            <a:r>
              <a:rPr lang="en-US" b="1" i="1" baseline="-25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expo5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= { a </a:t>
            </a:r>
            <a:r>
              <a:rPr lang="en-US" b="1" i="1" baseline="30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5 </a:t>
            </a:r>
            <a:r>
              <a:rPr lang="en-US" b="1" i="1" baseline="50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| n ≥ 0 }</a:t>
            </a:r>
            <a:r>
              <a:rPr lang="en-US" dirty="0" smtClean="0"/>
              <a:t>  is accepted by an </a:t>
            </a:r>
            <a:r>
              <a:rPr lang="cs-CZ" b="1" i="1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-RA[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con-</a:t>
            </a:r>
            <a:r>
              <a:rPr lang="cs-CZ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i="1" baseline="-25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1 </a:t>
            </a:r>
            <a:r>
              <a:rPr lang="cs-CZ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]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Proof</a:t>
            </a:r>
            <a:r>
              <a:rPr lang="en-US" dirty="0" smtClean="0"/>
              <a:t>. </a:t>
            </a:r>
            <a:r>
              <a:rPr lang="en-US" sz="2000" dirty="0" smtClean="0"/>
              <a:t>Take </a:t>
            </a:r>
            <a:r>
              <a:rPr lang="el-GR" sz="2000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Σ</a:t>
            </a:r>
            <a:r>
              <a:rPr lang="en-US" sz="2000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= {a}</a:t>
            </a:r>
            <a:r>
              <a:rPr lang="en-US" sz="2000" dirty="0" smtClean="0"/>
              <a:t>, </a:t>
            </a:r>
            <a:r>
              <a:rPr lang="el-GR" sz="2000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Γ</a:t>
            </a:r>
            <a:r>
              <a:rPr lang="en-US" sz="2000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= {a, b, A, B, C, D}</a:t>
            </a:r>
            <a:r>
              <a:rPr lang="en-US" sz="2000" dirty="0" smtClean="0"/>
              <a:t>,  and </a:t>
            </a:r>
            <a:r>
              <a:rPr lang="en-US" sz="2000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M = (</a:t>
            </a:r>
            <a:r>
              <a:rPr lang="el-GR" sz="2000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Σ</a:t>
            </a:r>
            <a:r>
              <a:rPr lang="en-US" sz="2000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, </a:t>
            </a:r>
            <a:r>
              <a:rPr lang="el-GR" sz="2000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Γ</a:t>
            </a:r>
            <a:r>
              <a:rPr lang="en-US" sz="2000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, I)</a:t>
            </a:r>
            <a:r>
              <a:rPr lang="en-US" sz="2000" dirty="0" smtClean="0"/>
              <a:t>,  where </a:t>
            </a:r>
            <a:r>
              <a:rPr lang="en-US" sz="2000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sz="2000" dirty="0"/>
              <a:t> 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676" y="2924944"/>
            <a:ext cx="384658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795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i="1" dirty="0">
                <a:latin typeface="Cambria Math" pitchFamily="18" charset="0"/>
                <a:ea typeface="Cambria Math" pitchFamily="18" charset="0"/>
              </a:rPr>
              <a:t>-RA[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con-</a:t>
            </a:r>
            <a:r>
              <a:rPr lang="cs-CZ" i="1" dirty="0"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cs-CZ" i="1" dirty="0">
                <a:latin typeface="Cambria Math" pitchFamily="18" charset="0"/>
                <a:ea typeface="Cambria Math" pitchFamily="18" charset="0"/>
              </a:rPr>
              <a:t>’]</a:t>
            </a:r>
            <a:r>
              <a:rPr lang="en-US" dirty="0"/>
              <a:t>  and </a:t>
            </a:r>
            <a:r>
              <a:rPr lang="cs-CZ" i="1" dirty="0" err="1"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i="1" dirty="0">
                <a:latin typeface="Cambria Math" pitchFamily="18" charset="0"/>
                <a:ea typeface="Cambria Math" pitchFamily="18" charset="0"/>
              </a:rPr>
              <a:t>-RA[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con-</a:t>
            </a:r>
            <a:r>
              <a:rPr lang="cs-CZ" i="1" dirty="0"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1 </a:t>
            </a:r>
            <a:r>
              <a:rPr lang="cs-CZ" i="1" dirty="0">
                <a:latin typeface="Cambria Math" pitchFamily="18" charset="0"/>
                <a:ea typeface="Cambria Math" pitchFamily="18" charset="0"/>
              </a:rPr>
              <a:t>]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 language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L</a:t>
            </a:r>
            <a:r>
              <a:rPr lang="en-US" b="1" i="1" baseline="-250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expo5</a:t>
            </a:r>
            <a:r>
              <a:rPr lang="en-US" dirty="0" smtClean="0"/>
              <a:t>   is </a:t>
            </a:r>
            <a:r>
              <a:rPr lang="en-US" b="1" i="1" dirty="0" smtClean="0">
                <a:solidFill>
                  <a:srgbClr val="002060"/>
                </a:solidFill>
              </a:rPr>
              <a:t>not context-free</a:t>
            </a:r>
            <a:r>
              <a:rPr lang="en-US" dirty="0" smtClean="0"/>
              <a:t>, we obtain:</a:t>
            </a:r>
          </a:p>
          <a:p>
            <a:r>
              <a:rPr lang="en-US" b="1" u="sng" dirty="0"/>
              <a:t>Corollary</a:t>
            </a:r>
            <a:r>
              <a:rPr lang="en-US" dirty="0"/>
              <a:t>: </a:t>
            </a:r>
            <a:r>
              <a:rPr lang="en-US" dirty="0" smtClean="0"/>
              <a:t>The class of languages accepted by </a:t>
            </a:r>
            <a:r>
              <a:rPr lang="en-US" b="1" i="1" dirty="0">
                <a:solidFill>
                  <a:srgbClr val="7030A0"/>
                </a:solidFill>
              </a:rPr>
              <a:t>confluent </a:t>
            </a:r>
            <a:r>
              <a:rPr lang="cs-CZ" b="1" i="1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-RA</a:t>
            </a:r>
            <a:r>
              <a:rPr lang="en-US" b="1" i="1" dirty="0">
                <a:solidFill>
                  <a:srgbClr val="7030A0"/>
                </a:solidFill>
              </a:rPr>
              <a:t>  of type </a:t>
            </a:r>
            <a:r>
              <a:rPr lang="cs-CZ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i="1" baseline="-250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  </a:t>
            </a:r>
            <a:r>
              <a:rPr lang="en-US" dirty="0"/>
              <a:t>is </a:t>
            </a:r>
            <a:r>
              <a:rPr lang="en-US" b="1" dirty="0">
                <a:solidFill>
                  <a:srgbClr val="7030A0"/>
                </a:solidFill>
              </a:rPr>
              <a:t>incomparable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CFL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In particular</a:t>
            </a:r>
            <a:r>
              <a:rPr lang="en-US" dirty="0" smtClean="0"/>
              <a:t>, </a:t>
            </a:r>
            <a:r>
              <a:rPr lang="cs-CZ" b="1" i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-RA</a:t>
            </a:r>
            <a:r>
              <a:rPr lang="cs-CZ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[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con-</a:t>
            </a:r>
            <a:r>
              <a:rPr lang="cs-CZ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i="1" baseline="-250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1 </a:t>
            </a:r>
            <a:r>
              <a:rPr lang="cs-CZ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] ⊃ </a:t>
            </a:r>
            <a:r>
              <a:rPr lang="cs-CZ" b="1" i="1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-RA[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con-</a:t>
            </a:r>
            <a:r>
              <a:rPr lang="cs-CZ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i="1" baseline="-250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2 </a:t>
            </a:r>
            <a:r>
              <a:rPr lang="cs-CZ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]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These results also hold </a:t>
            </a:r>
            <a:r>
              <a:rPr lang="en-US" dirty="0"/>
              <a:t>for the class of languages that are accepted by </a:t>
            </a:r>
            <a:r>
              <a:rPr lang="cs-CZ" b="1" i="1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-RA[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con-</a:t>
            </a:r>
            <a:r>
              <a:rPr lang="cs-CZ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ℛ</a:t>
            </a:r>
            <a:r>
              <a:rPr lang="en-US" b="1" i="1" baseline="-250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cs-CZ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’]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28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Confluent </a:t>
            </a:r>
            <a:r>
              <a:rPr lang="en-US" dirty="0" err="1"/>
              <a:t>lc</a:t>
            </a:r>
            <a:r>
              <a:rPr lang="en-US" dirty="0"/>
              <a:t>-RA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002060"/>
                </a:solidFill>
              </a:rPr>
              <a:t>Hierarchy of Language Classes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291680"/>
            <a:ext cx="53721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70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 I</a:t>
            </a:r>
            <a:r>
              <a:rPr lang="en-US" dirty="0" smtClean="0"/>
              <a:t>: Introduction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7030A0"/>
                </a:solidFill>
              </a:rPr>
              <a:t>Restarting Automata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Model for the linguistic technique of </a:t>
            </a:r>
            <a:r>
              <a:rPr lang="en-US" b="1" i="1" dirty="0" smtClean="0"/>
              <a:t>analysis by reduction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Many different types have been defined and studied intensively.</a:t>
            </a:r>
          </a:p>
          <a:p>
            <a:r>
              <a:rPr lang="en-US" b="1" u="sng" dirty="0" smtClean="0">
                <a:solidFill>
                  <a:srgbClr val="002060"/>
                </a:solidFill>
              </a:rPr>
              <a:t>Analysis by Reduction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Method for checking [non-]correctness of a sentence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Iterative application of simplifications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Until the input cannot be simplified anymore</a:t>
            </a:r>
            <a:r>
              <a:rPr lang="en-US" dirty="0" smtClean="0"/>
              <a:t>.</a:t>
            </a:r>
          </a:p>
          <a:p>
            <a:r>
              <a:rPr lang="en-US" b="1" u="sng" dirty="0" smtClean="0">
                <a:solidFill>
                  <a:srgbClr val="7030A0"/>
                </a:solidFill>
              </a:rPr>
              <a:t>Restricted Models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Clearing, </a:t>
            </a:r>
            <a:r>
              <a:rPr lang="el-GR" dirty="0"/>
              <a:t>Δ-</a:t>
            </a:r>
            <a:r>
              <a:rPr lang="en-US" dirty="0" smtClean="0"/>
              <a:t>Clearing and </a:t>
            </a:r>
            <a:r>
              <a:rPr lang="el-GR" dirty="0" smtClean="0"/>
              <a:t>Δ</a:t>
            </a:r>
            <a:r>
              <a:rPr lang="en-US" dirty="0" smtClean="0"/>
              <a:t>*</a:t>
            </a:r>
            <a:r>
              <a:rPr lang="el-GR" dirty="0" smtClean="0"/>
              <a:t>-</a:t>
            </a:r>
            <a:r>
              <a:rPr lang="en-US" dirty="0" smtClean="0"/>
              <a:t>Clearing Restarting Automata,</a:t>
            </a:r>
          </a:p>
          <a:p>
            <a:pPr lvl="1"/>
            <a:r>
              <a:rPr lang="en-US" dirty="0" smtClean="0"/>
              <a:t>Limited Context Restarting Automata.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969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</a:t>
            </a:r>
            <a:r>
              <a:rPr lang="en-US" b="1" dirty="0" smtClean="0"/>
              <a:t>V</a:t>
            </a:r>
            <a:r>
              <a:rPr lang="en-US" dirty="0" smtClean="0"/>
              <a:t>: Concluding Remarks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class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GCSL</a:t>
            </a:r>
            <a:r>
              <a:rPr lang="en-US" dirty="0" smtClean="0"/>
              <a:t>  forms an </a:t>
            </a:r>
            <a:r>
              <a:rPr lang="en-US" b="1" i="1" dirty="0" smtClean="0">
                <a:solidFill>
                  <a:srgbClr val="7030A0"/>
                </a:solidFill>
              </a:rPr>
              <a:t>upper bound</a:t>
            </a:r>
            <a:r>
              <a:rPr lang="en-US" dirty="0" smtClean="0"/>
              <a:t> for </a:t>
            </a:r>
            <a:r>
              <a:rPr lang="en-US" b="1" i="1" dirty="0" smtClean="0">
                <a:solidFill>
                  <a:srgbClr val="7030A0"/>
                </a:solidFill>
              </a:rPr>
              <a:t>all types</a:t>
            </a:r>
            <a:r>
              <a:rPr lang="en-US" dirty="0" smtClean="0"/>
              <a:t> of limited context restarting automata considered.</a:t>
            </a:r>
          </a:p>
          <a:p>
            <a:r>
              <a:rPr lang="en-US" dirty="0" smtClean="0"/>
              <a:t>Under the additional requirement of </a:t>
            </a:r>
            <a:r>
              <a:rPr lang="en-US" b="1" i="1" dirty="0" smtClean="0">
                <a:solidFill>
                  <a:srgbClr val="002060"/>
                </a:solidFill>
              </a:rPr>
              <a:t>confluence</a:t>
            </a:r>
            <a:r>
              <a:rPr lang="en-US" dirty="0" smtClean="0"/>
              <a:t>, the </a:t>
            </a:r>
            <a:r>
              <a:rPr lang="en-US" b="1" i="1" dirty="0" smtClean="0">
                <a:solidFill>
                  <a:srgbClr val="002060"/>
                </a:solidFill>
              </a:rPr>
              <a:t>Church-Rosser languages</a:t>
            </a:r>
            <a:r>
              <a:rPr lang="en-US" dirty="0" smtClean="0"/>
              <a:t> form an </a:t>
            </a:r>
            <a:r>
              <a:rPr lang="en-US" b="1" i="1" dirty="0" smtClean="0">
                <a:solidFill>
                  <a:srgbClr val="002060"/>
                </a:solidFill>
              </a:rPr>
              <a:t>upper bound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the </a:t>
            </a:r>
            <a:r>
              <a:rPr lang="en-US" b="1" i="1" dirty="0" smtClean="0">
                <a:solidFill>
                  <a:srgbClr val="7030A0"/>
                </a:solidFill>
              </a:rPr>
              <a:t>most restricted types </a:t>
            </a:r>
            <a:r>
              <a:rPr lang="en-US" dirty="0" smtClean="0"/>
              <a:t>of </a:t>
            </a:r>
            <a:r>
              <a:rPr lang="cs-CZ" b="1" i="1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-RA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 we obtain </a:t>
            </a:r>
            <a:r>
              <a:rPr lang="en-US" b="1" i="1" dirty="0" smtClean="0">
                <a:solidFill>
                  <a:srgbClr val="7030A0"/>
                </a:solidFill>
              </a:rPr>
              <a:t>regular languages</a:t>
            </a:r>
            <a:r>
              <a:rPr lang="en-US" dirty="0" smtClean="0"/>
              <a:t>, both in </a:t>
            </a:r>
            <a:r>
              <a:rPr lang="en-US" i="1" dirty="0" smtClean="0"/>
              <a:t>confluent</a:t>
            </a:r>
            <a:r>
              <a:rPr lang="en-US" dirty="0" smtClean="0"/>
              <a:t> and </a:t>
            </a:r>
            <a:r>
              <a:rPr lang="en-US" i="1" dirty="0" smtClean="0"/>
              <a:t>non-confluent</a:t>
            </a:r>
            <a:r>
              <a:rPr lang="en-US" dirty="0" smtClean="0"/>
              <a:t> case.</a:t>
            </a:r>
          </a:p>
          <a:p>
            <a:r>
              <a:rPr lang="en-US" dirty="0" smtClean="0"/>
              <a:t>For the </a:t>
            </a:r>
            <a:r>
              <a:rPr lang="en-US" b="1" i="1" dirty="0" smtClean="0">
                <a:solidFill>
                  <a:srgbClr val="002060"/>
                </a:solidFill>
              </a:rPr>
              <a:t>intermediate systems</a:t>
            </a:r>
            <a:r>
              <a:rPr lang="en-US" dirty="0" smtClean="0"/>
              <a:t>, the question for an exact characterization of the corresponding classes of languages </a:t>
            </a:r>
            <a:r>
              <a:rPr lang="en-US" b="1" i="1" dirty="0" smtClean="0">
                <a:solidFill>
                  <a:srgbClr val="002060"/>
                </a:solidFill>
              </a:rPr>
              <a:t>remains open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the </a:t>
            </a:r>
            <a:r>
              <a:rPr lang="en-US" b="1" i="1" dirty="0">
                <a:solidFill>
                  <a:srgbClr val="7030A0"/>
                </a:solidFill>
              </a:rPr>
              <a:t>intermediate systems</a:t>
            </a:r>
            <a:r>
              <a:rPr lang="en-US" dirty="0" smtClean="0"/>
              <a:t> it even </a:t>
            </a:r>
            <a:r>
              <a:rPr lang="en-US" b="1" i="1" dirty="0" smtClean="0">
                <a:solidFill>
                  <a:srgbClr val="7030A0"/>
                </a:solidFill>
              </a:rPr>
              <a:t>remains open </a:t>
            </a:r>
            <a:r>
              <a:rPr lang="en-US" dirty="0" smtClean="0"/>
              <a:t>whether the </a:t>
            </a:r>
            <a:r>
              <a:rPr lang="en-US" b="1" i="1" dirty="0" smtClean="0">
                <a:solidFill>
                  <a:srgbClr val="7030A0"/>
                </a:solidFill>
              </a:rPr>
              <a:t>weight-reducing </a:t>
            </a:r>
            <a:r>
              <a:rPr lang="cs-CZ" b="1" i="1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-RA</a:t>
            </a:r>
            <a:r>
              <a:rPr lang="en-US" b="1" i="1" dirty="0" smtClean="0">
                <a:solidFill>
                  <a:srgbClr val="7030A0"/>
                </a:solidFill>
              </a:rPr>
              <a:t>  </a:t>
            </a:r>
            <a:r>
              <a:rPr lang="en-US" dirty="0" smtClean="0"/>
              <a:t>are more expressive than the corresponding </a:t>
            </a:r>
            <a:r>
              <a:rPr lang="en-US" b="1" i="1" dirty="0" smtClean="0">
                <a:solidFill>
                  <a:srgbClr val="7030A0"/>
                </a:solidFill>
              </a:rPr>
              <a:t>length reducing </a:t>
            </a:r>
            <a:r>
              <a:rPr lang="cs-CZ" b="1" i="1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lc</a:t>
            </a:r>
            <a:r>
              <a:rPr lang="cs-CZ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-RA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3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b="1" dirty="0" smtClean="0"/>
              <a:t>BASOVNÍK, Learning restricted restarting automata using genetic algorithm</a:t>
            </a:r>
            <a:r>
              <a:rPr lang="en-US" dirty="0" smtClean="0"/>
              <a:t>. </a:t>
            </a:r>
            <a:endParaRPr lang="en-US" dirty="0"/>
          </a:p>
          <a:p>
            <a:pPr lvl="1"/>
            <a:r>
              <a:rPr lang="en-US" dirty="0" smtClean="0"/>
              <a:t>Master's </a:t>
            </a:r>
            <a:r>
              <a:rPr lang="en-US" dirty="0" smtClean="0"/>
              <a:t>thesis, Charles University, </a:t>
            </a:r>
            <a:r>
              <a:rPr lang="en-US" dirty="0" smtClean="0"/>
              <a:t>MFF, </a:t>
            </a:r>
            <a:r>
              <a:rPr lang="en-US" dirty="0" smtClean="0"/>
              <a:t>Prague, 2010.</a:t>
            </a:r>
          </a:p>
          <a:p>
            <a:r>
              <a:rPr lang="en-US" b="1" dirty="0" smtClean="0"/>
              <a:t>BASOVNÍK, MRÁZ, Learning limited context restarting automata by genetic algorithms</a:t>
            </a:r>
            <a:r>
              <a:rPr lang="en-US" dirty="0" smtClean="0"/>
              <a:t>. </a:t>
            </a:r>
            <a:endParaRPr lang="en-US" dirty="0" smtClean="0"/>
          </a:p>
          <a:p>
            <a:pPr lvl="1"/>
            <a:r>
              <a:rPr lang="en-US" dirty="0" smtClean="0"/>
              <a:t>In</a:t>
            </a:r>
            <a:r>
              <a:rPr lang="en-US" dirty="0" smtClean="0"/>
              <a:t>: J. DASSOW, B. TRUTHE (eds.), </a:t>
            </a:r>
            <a:r>
              <a:rPr lang="en-US" dirty="0" err="1" smtClean="0"/>
              <a:t>Theorietag</a:t>
            </a:r>
            <a:r>
              <a:rPr lang="en-US" dirty="0" smtClean="0"/>
              <a:t> 2011. Otto-von-Guericke-</a:t>
            </a:r>
            <a:r>
              <a:rPr lang="en-US" dirty="0" err="1" smtClean="0"/>
              <a:t>Universität</a:t>
            </a:r>
            <a:r>
              <a:rPr lang="en-US" dirty="0" smtClean="0"/>
              <a:t>, Magdeburg, 2011, 1-4.</a:t>
            </a:r>
          </a:p>
          <a:p>
            <a:r>
              <a:rPr lang="en-US" b="1" dirty="0" smtClean="0"/>
              <a:t>BEAUDRY, HOLZER, NIEMANN, OTTO, McNaughton families of languages</a:t>
            </a:r>
            <a:r>
              <a:rPr lang="en-US" dirty="0" smtClean="0"/>
              <a:t>. </a:t>
            </a:r>
            <a:endParaRPr lang="en-US" dirty="0" smtClean="0"/>
          </a:p>
          <a:p>
            <a:pPr lvl="1"/>
            <a:r>
              <a:rPr lang="en-US" dirty="0" err="1" smtClean="0"/>
              <a:t>Theoret</a:t>
            </a:r>
            <a:r>
              <a:rPr lang="en-US" dirty="0" smtClean="0"/>
              <a:t>. </a:t>
            </a:r>
            <a:r>
              <a:rPr lang="en-US" dirty="0" err="1" smtClean="0"/>
              <a:t>Comput</a:t>
            </a:r>
            <a:r>
              <a:rPr lang="en-US" dirty="0" smtClean="0"/>
              <a:t>. Sci. 290 (2003), 1581-1628.</a:t>
            </a:r>
          </a:p>
          <a:p>
            <a:r>
              <a:rPr lang="en-US" b="1" dirty="0" smtClean="0"/>
              <a:t>BOOK, OTTO, String-Rewriting Systems</a:t>
            </a:r>
            <a:r>
              <a:rPr lang="en-US" dirty="0" smtClean="0"/>
              <a:t>. </a:t>
            </a:r>
            <a:r>
              <a:rPr lang="en-US" dirty="0" smtClean="0"/>
              <a:t>Springer</a:t>
            </a:r>
            <a:r>
              <a:rPr lang="en-US" dirty="0" smtClean="0"/>
              <a:t>, New York, 1993.</a:t>
            </a:r>
          </a:p>
          <a:p>
            <a:r>
              <a:rPr lang="en-US" b="1" dirty="0" smtClean="0"/>
              <a:t>BÜCHI, Regular canonical systems</a:t>
            </a:r>
            <a:r>
              <a:rPr lang="en-US" dirty="0" smtClean="0"/>
              <a:t>. </a:t>
            </a:r>
            <a:endParaRPr lang="en-US" dirty="0" smtClean="0"/>
          </a:p>
          <a:p>
            <a:pPr lvl="1"/>
            <a:r>
              <a:rPr lang="en-US" dirty="0" smtClean="0"/>
              <a:t>Arch</a:t>
            </a:r>
            <a:r>
              <a:rPr lang="en-US" dirty="0" smtClean="0"/>
              <a:t>. f. Math. </a:t>
            </a:r>
            <a:r>
              <a:rPr lang="en-US" dirty="0" err="1" smtClean="0"/>
              <a:t>Logik</a:t>
            </a:r>
            <a:r>
              <a:rPr lang="en-US" dirty="0" smtClean="0"/>
              <a:t> </a:t>
            </a:r>
            <a:r>
              <a:rPr lang="en-US" dirty="0" err="1" smtClean="0"/>
              <a:t>Grundlagenf</a:t>
            </a:r>
            <a:r>
              <a:rPr lang="en-US" dirty="0" smtClean="0"/>
              <a:t>. 6 (1964), 91-111</a:t>
            </a:r>
            <a:r>
              <a:rPr lang="en-US" dirty="0" smtClean="0"/>
              <a:t>.</a:t>
            </a:r>
          </a:p>
          <a:p>
            <a:r>
              <a:rPr lang="en-US" b="1" dirty="0"/>
              <a:t>G. BUNTROCK, </a:t>
            </a:r>
            <a:r>
              <a:rPr lang="en-US" b="1" dirty="0" err="1"/>
              <a:t>Wachsende</a:t>
            </a:r>
            <a:r>
              <a:rPr lang="en-US" b="1" dirty="0"/>
              <a:t> </a:t>
            </a:r>
            <a:r>
              <a:rPr lang="en-US" b="1" dirty="0" err="1" smtClean="0"/>
              <a:t>kontext</a:t>
            </a:r>
            <a:r>
              <a:rPr lang="en-US" b="1" dirty="0" smtClean="0"/>
              <a:t>-sensitive </a:t>
            </a:r>
            <a:r>
              <a:rPr lang="en-US" b="1" dirty="0" err="1" smtClean="0"/>
              <a:t>Sprachen</a:t>
            </a:r>
            <a:r>
              <a:rPr lang="en-US" b="1" dirty="0"/>
              <a:t>.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Habilitationsschrift</a:t>
            </a:r>
            <a:r>
              <a:rPr lang="en-US" dirty="0"/>
              <a:t>, </a:t>
            </a:r>
            <a:r>
              <a:rPr lang="en-US" dirty="0" err="1" smtClean="0"/>
              <a:t>Fakultät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Mathematik</a:t>
            </a:r>
            <a:r>
              <a:rPr lang="en-US" dirty="0" smtClean="0"/>
              <a:t> und </a:t>
            </a:r>
            <a:r>
              <a:rPr lang="en-US" dirty="0" err="1"/>
              <a:t>Informatik</a:t>
            </a:r>
            <a:r>
              <a:rPr lang="en-US" dirty="0"/>
              <a:t>, </a:t>
            </a:r>
            <a:r>
              <a:rPr lang="en-US" dirty="0" err="1" smtClean="0"/>
              <a:t>Universität</a:t>
            </a:r>
            <a:r>
              <a:rPr lang="en-US" dirty="0" smtClean="0"/>
              <a:t> at </a:t>
            </a:r>
            <a:r>
              <a:rPr lang="en-US" dirty="0" err="1" smtClean="0"/>
              <a:t>Würzburg</a:t>
            </a:r>
            <a:r>
              <a:rPr lang="en-US" dirty="0"/>
              <a:t>, 1996.</a:t>
            </a:r>
            <a:endParaRPr lang="en-US" dirty="0" smtClean="0"/>
          </a:p>
          <a:p>
            <a:r>
              <a:rPr lang="en-US" b="1" dirty="0" smtClean="0"/>
              <a:t>BUNTROCK, OTTO, Growing context-sensitive languages and Church-Rosser languages</a:t>
            </a:r>
            <a:r>
              <a:rPr lang="en-US" dirty="0" smtClean="0"/>
              <a:t>. </a:t>
            </a:r>
            <a:endParaRPr lang="en-US" dirty="0" smtClean="0"/>
          </a:p>
          <a:p>
            <a:pPr lvl="1"/>
            <a:r>
              <a:rPr lang="en-US" dirty="0" smtClean="0"/>
              <a:t>Inform</a:t>
            </a:r>
            <a:r>
              <a:rPr lang="en-US" dirty="0" smtClean="0"/>
              <a:t>. and </a:t>
            </a:r>
            <a:r>
              <a:rPr lang="en-US" dirty="0" err="1" smtClean="0"/>
              <a:t>Comput</a:t>
            </a:r>
            <a:r>
              <a:rPr lang="en-US" dirty="0" smtClean="0"/>
              <a:t>. 141 (1998), 1-36.</a:t>
            </a:r>
          </a:p>
          <a:p>
            <a:r>
              <a:rPr lang="en-US" b="1" dirty="0" smtClean="0"/>
              <a:t>ČERNO, MRÁZ, Clearing restarting automata</a:t>
            </a:r>
            <a:r>
              <a:rPr lang="en-US" dirty="0" smtClean="0"/>
              <a:t>. </a:t>
            </a:r>
            <a:r>
              <a:rPr lang="en-US" dirty="0" smtClean="0"/>
              <a:t>Fund</a:t>
            </a:r>
            <a:r>
              <a:rPr lang="en-US" dirty="0" smtClean="0"/>
              <a:t>. Inf. 104 (2010), 17-54.</a:t>
            </a:r>
          </a:p>
          <a:p>
            <a:r>
              <a:rPr lang="en-US" b="1" dirty="0" smtClean="0"/>
              <a:t>ČERNO, MRÁZ, Δ-clearing restarting automata and CFL</a:t>
            </a:r>
            <a:r>
              <a:rPr lang="en-US" dirty="0" smtClean="0"/>
              <a:t>. </a:t>
            </a:r>
            <a:endParaRPr lang="en-US" dirty="0" smtClean="0"/>
          </a:p>
          <a:p>
            <a:pPr lvl="1"/>
            <a:r>
              <a:rPr lang="en-US" dirty="0" smtClean="0"/>
              <a:t>In</a:t>
            </a:r>
            <a:r>
              <a:rPr lang="en-US" dirty="0" smtClean="0"/>
              <a:t>: G. MAURI, A. LEPORATI (eds.), DLT 2011. LNCS 6795, Springer, Berlin, 2011, 153-164.</a:t>
            </a:r>
          </a:p>
          <a:p>
            <a:r>
              <a:rPr lang="en-US" b="1" dirty="0" smtClean="0"/>
              <a:t>DAHLHAUS, WARMUTH, Membership for growing context-sensitive grammars is polynomial</a:t>
            </a:r>
            <a:r>
              <a:rPr lang="en-US" dirty="0" smtClean="0"/>
              <a:t>. </a:t>
            </a:r>
            <a:endParaRPr lang="en-US" dirty="0" smtClean="0"/>
          </a:p>
          <a:p>
            <a:pPr lvl="1"/>
            <a:r>
              <a:rPr lang="en-US" dirty="0" smtClean="0"/>
              <a:t>J</a:t>
            </a:r>
            <a:r>
              <a:rPr lang="en-US" dirty="0" smtClean="0"/>
              <a:t>. </a:t>
            </a:r>
            <a:r>
              <a:rPr lang="en-US" dirty="0" err="1" smtClean="0"/>
              <a:t>Comput</a:t>
            </a:r>
            <a:r>
              <a:rPr lang="en-US" dirty="0" smtClean="0"/>
              <a:t>. System Sci. 33 (1986), </a:t>
            </a:r>
            <a:r>
              <a:rPr lang="en-US" dirty="0" smtClean="0"/>
              <a:t>456-472.</a:t>
            </a:r>
            <a:endParaRPr lang="en-US" dirty="0" smtClean="0"/>
          </a:p>
          <a:p>
            <a:r>
              <a:rPr lang="en-US" b="1" dirty="0" smtClean="0"/>
              <a:t>HOFBAUER, WALDMANN, Deleting string rewriting systems preserve regularity</a:t>
            </a:r>
            <a:r>
              <a:rPr lang="en-US" dirty="0" smtClean="0"/>
              <a:t>. </a:t>
            </a:r>
            <a:endParaRPr lang="en-US" dirty="0" smtClean="0"/>
          </a:p>
          <a:p>
            <a:pPr lvl="1"/>
            <a:r>
              <a:rPr lang="en-US" dirty="0" err="1" smtClean="0"/>
              <a:t>Theoret</a:t>
            </a:r>
            <a:r>
              <a:rPr lang="en-US" dirty="0" smtClean="0"/>
              <a:t>. </a:t>
            </a:r>
            <a:r>
              <a:rPr lang="en-US" dirty="0" err="1" smtClean="0"/>
              <a:t>Comput</a:t>
            </a:r>
            <a:r>
              <a:rPr lang="en-US" dirty="0" smtClean="0"/>
              <a:t>. Sci. 327 (2004), 301-317.</a:t>
            </a:r>
          </a:p>
          <a:p>
            <a:r>
              <a:rPr lang="en-US" b="1" dirty="0" smtClean="0"/>
              <a:t>JANČAR, MRÁZ, PLÁTEK, VÖGEL, Restarting automata</a:t>
            </a:r>
            <a:r>
              <a:rPr lang="en-US" dirty="0" smtClean="0"/>
              <a:t>. </a:t>
            </a:r>
            <a:endParaRPr lang="en-US" dirty="0" smtClean="0"/>
          </a:p>
          <a:p>
            <a:pPr lvl="1"/>
            <a:r>
              <a:rPr lang="en-US" dirty="0" smtClean="0"/>
              <a:t>In</a:t>
            </a:r>
            <a:r>
              <a:rPr lang="en-US" dirty="0" smtClean="0"/>
              <a:t>: H. REICHEL (ed.), FCT'95. LNCS 965, Springer, Berlin, 1995, 283-292.</a:t>
            </a:r>
          </a:p>
          <a:p>
            <a:r>
              <a:rPr lang="en-US" b="1" dirty="0" smtClean="0"/>
              <a:t>LEUPOLD, OTTO, On McNaughton families of languages that are specified by some variants of monadic string-rewriting </a:t>
            </a:r>
            <a:r>
              <a:rPr lang="en-US" b="1" dirty="0" smtClean="0"/>
              <a:t>systems</a:t>
            </a:r>
            <a:r>
              <a:rPr lang="en-US" dirty="0" smtClean="0"/>
              <a:t>. Fund</a:t>
            </a:r>
            <a:r>
              <a:rPr lang="en-US" dirty="0" smtClean="0"/>
              <a:t>. Inf. 112 (2011), 219-238.</a:t>
            </a:r>
          </a:p>
          <a:p>
            <a:r>
              <a:rPr lang="en-US" b="1" dirty="0" smtClean="0"/>
              <a:t>MCNAUGHTON, NARENDRAN, OTTO, Church-Rosser </a:t>
            </a:r>
            <a:r>
              <a:rPr lang="en-US" b="1" dirty="0" err="1" smtClean="0"/>
              <a:t>Thue</a:t>
            </a:r>
            <a:r>
              <a:rPr lang="en-US" b="1" dirty="0" smtClean="0"/>
              <a:t> systems and formal languages</a:t>
            </a:r>
            <a:r>
              <a:rPr lang="en-US" dirty="0" smtClean="0"/>
              <a:t>. </a:t>
            </a:r>
            <a:endParaRPr lang="en-US" dirty="0" smtClean="0"/>
          </a:p>
          <a:p>
            <a:pPr lvl="1"/>
            <a:r>
              <a:rPr lang="en-US" dirty="0" smtClean="0"/>
              <a:t>J</a:t>
            </a:r>
            <a:r>
              <a:rPr lang="en-US" dirty="0" smtClean="0"/>
              <a:t>. Assoc. </a:t>
            </a:r>
            <a:r>
              <a:rPr lang="en-US" dirty="0" err="1" smtClean="0"/>
              <a:t>Comput</a:t>
            </a:r>
            <a:r>
              <a:rPr lang="en-US" dirty="0" smtClean="0"/>
              <a:t>. Mach. 35 (1988), 324-344.</a:t>
            </a:r>
          </a:p>
          <a:p>
            <a:r>
              <a:rPr lang="en-US" b="1" dirty="0" smtClean="0"/>
              <a:t>NIEMANN, OTTO, The Church-Rosser languages are the deterministic variants of the growing context-sensitive languages</a:t>
            </a:r>
            <a:r>
              <a:rPr lang="en-US" dirty="0" smtClean="0"/>
              <a:t>. </a:t>
            </a:r>
            <a:endParaRPr lang="en-US" dirty="0" smtClean="0"/>
          </a:p>
          <a:p>
            <a:pPr lvl="1"/>
            <a:r>
              <a:rPr lang="en-US" dirty="0" smtClean="0"/>
              <a:t>Inform</a:t>
            </a:r>
            <a:r>
              <a:rPr lang="en-US" dirty="0" smtClean="0"/>
              <a:t>. and </a:t>
            </a:r>
            <a:r>
              <a:rPr lang="en-US" dirty="0" err="1" smtClean="0"/>
              <a:t>Comput</a:t>
            </a:r>
            <a:r>
              <a:rPr lang="en-US" dirty="0" smtClean="0"/>
              <a:t>. 197 (2005), 1-21.</a:t>
            </a:r>
          </a:p>
          <a:p>
            <a:r>
              <a:rPr lang="en-US" b="1" dirty="0" smtClean="0"/>
              <a:t>NIEMANN, WOINOWSKI, The growing context-sensitive languages are the acyclic context-sensitive languages</a:t>
            </a:r>
            <a:r>
              <a:rPr lang="en-US" dirty="0" smtClean="0"/>
              <a:t>. </a:t>
            </a:r>
            <a:endParaRPr lang="en-US" dirty="0" smtClean="0"/>
          </a:p>
          <a:p>
            <a:pPr lvl="1"/>
            <a:r>
              <a:rPr lang="en-US" dirty="0" smtClean="0"/>
              <a:t>In</a:t>
            </a:r>
            <a:r>
              <a:rPr lang="en-US" dirty="0" smtClean="0"/>
              <a:t>: W. KUICH, G. ROZENBERG, A. SALOMAA (eds.), DLT 2002 . LNCS 2295, Springer, Berlin, 2002, 197-205.</a:t>
            </a:r>
          </a:p>
          <a:p>
            <a:r>
              <a:rPr lang="en-US" b="1" dirty="0" smtClean="0"/>
              <a:t>OTTO, On deciding the congruence of a finite string-rewriting system on a given congruence class</a:t>
            </a:r>
            <a:r>
              <a:rPr lang="en-US" dirty="0" smtClean="0"/>
              <a:t>. </a:t>
            </a:r>
            <a:endParaRPr lang="en-US" dirty="0" smtClean="0"/>
          </a:p>
          <a:p>
            <a:pPr lvl="1"/>
            <a:r>
              <a:rPr lang="en-US" dirty="0" smtClean="0"/>
              <a:t>J</a:t>
            </a:r>
            <a:r>
              <a:rPr lang="en-US" dirty="0" smtClean="0"/>
              <a:t>. </a:t>
            </a:r>
            <a:r>
              <a:rPr lang="en-US" dirty="0" err="1" smtClean="0"/>
              <a:t>Comput</a:t>
            </a:r>
            <a:r>
              <a:rPr lang="en-US" dirty="0" smtClean="0"/>
              <a:t>. System Sci. 35 (1987), 285-310.</a:t>
            </a:r>
          </a:p>
          <a:p>
            <a:r>
              <a:rPr lang="en-US" b="1" dirty="0" smtClean="0"/>
              <a:t>OTTO, Restarting automata</a:t>
            </a:r>
            <a:r>
              <a:rPr lang="en-US" dirty="0" smtClean="0"/>
              <a:t>. </a:t>
            </a:r>
            <a:endParaRPr lang="en-US" dirty="0" smtClean="0"/>
          </a:p>
          <a:p>
            <a:pPr lvl="1"/>
            <a:r>
              <a:rPr lang="en-US" dirty="0" smtClean="0"/>
              <a:t>In</a:t>
            </a:r>
            <a:r>
              <a:rPr lang="en-US" dirty="0" smtClean="0"/>
              <a:t>: Z. ÉSIK, C. MARTIN-VIDE, V. MITRANA (eds.), Recent Advances in Formal Languages and Applications. Studies in Computational Intelligence 25, Springer, Berlin, 2006, 269-303.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136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Thank You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presentation is available on the following website: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</a:t>
            </a:r>
            <a:r>
              <a:rPr lang="cs-CZ" sz="1600" dirty="0" smtClean="0"/>
              <a:t>http://popelka.ms.mff.cuni.cz/cerno/files/otto_cerno_mraz_lcra_presentation.pdf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84569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Part II</a:t>
            </a:r>
            <a:r>
              <a:rPr lang="en-US" dirty="0" smtClean="0"/>
              <a:t>: Clearing Restarting Automata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Let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be a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nonnegative integer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en-US" b="1" i="1" u="sng" noProof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k – </a:t>
            </a:r>
            <a:r>
              <a:rPr lang="en-US" b="1" u="sng" dirty="0" smtClean="0">
                <a:solidFill>
                  <a:srgbClr val="7030A0"/>
                </a:solidFill>
              </a:rPr>
              <a:t>context rewriting system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(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k-</a:t>
            </a:r>
            <a:r>
              <a:rPr lang="en-US" b="1" i="1" noProof="1" smtClean="0">
                <a:solidFill>
                  <a:srgbClr val="7030A0"/>
                </a:solidFill>
                <a:latin typeface="Cambria Math"/>
                <a:ea typeface="Cambria Math"/>
              </a:rPr>
              <a:t>CRS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7030A0"/>
                </a:solidFill>
              </a:rPr>
              <a:t>)</a:t>
            </a:r>
            <a:r>
              <a:rPr lang="en-US" dirty="0"/>
              <a:t> </a:t>
            </a:r>
          </a:p>
          <a:p>
            <a:r>
              <a:rPr lang="en-US" b="1" dirty="0"/>
              <a:t>Is a </a:t>
            </a:r>
            <a:r>
              <a:rPr lang="en-US" b="1" dirty="0" smtClean="0"/>
              <a:t>triple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M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= (</a:t>
            </a:r>
            <a:r>
              <a:rPr lang="el-GR" b="1" i="1" dirty="0">
                <a:solidFill>
                  <a:srgbClr val="7030A0"/>
                </a:solidFill>
                <a:latin typeface="Cambria Math"/>
                <a:ea typeface="Cambria Math"/>
              </a:rPr>
              <a:t>Σ</a:t>
            </a:r>
            <a:r>
              <a:rPr lang="en-US" b="1" i="1" dirty="0" smtClean="0">
                <a:solidFill>
                  <a:srgbClr val="7030A0"/>
                </a:solidFill>
                <a:latin typeface="Cambria Math"/>
                <a:ea typeface="Cambria Math"/>
              </a:rPr>
              <a:t>,</a:t>
            </a:r>
            <a:r>
              <a:rPr lang="el-GR" b="1" i="1" dirty="0">
                <a:solidFill>
                  <a:srgbClr val="7030A0"/>
                </a:solidFill>
                <a:latin typeface="Cambria Math"/>
                <a:ea typeface="Cambria Math"/>
              </a:rPr>
              <a:t> </a:t>
            </a:r>
            <a:r>
              <a:rPr lang="el-GR" b="1" i="1" dirty="0" smtClean="0">
                <a:solidFill>
                  <a:srgbClr val="7030A0"/>
                </a:solidFill>
                <a:latin typeface="Cambria Math"/>
                <a:ea typeface="Cambria Math"/>
              </a:rPr>
              <a:t>Γ</a:t>
            </a:r>
            <a:r>
              <a:rPr lang="en-US" b="1" i="1" dirty="0" smtClean="0">
                <a:solidFill>
                  <a:srgbClr val="7030A0"/>
                </a:solidFill>
                <a:latin typeface="Cambria Math"/>
                <a:ea typeface="Cambria Math"/>
              </a:rPr>
              <a:t>, </a:t>
            </a:r>
            <a:r>
              <a:rPr lang="en-US" b="1" i="1" dirty="0">
                <a:solidFill>
                  <a:srgbClr val="7030A0"/>
                </a:solidFill>
                <a:latin typeface="Cambria Math"/>
                <a:ea typeface="Cambria Math"/>
              </a:rPr>
              <a:t>I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>
                <a:ea typeface="Cambria Math" pitchFamily="18" charset="0"/>
              </a:rPr>
              <a:t> :</a:t>
            </a:r>
          </a:p>
          <a:p>
            <a:pPr lvl="1"/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Σ</a:t>
            </a:r>
            <a:r>
              <a:rPr lang="en-US" b="1" dirty="0">
                <a:ea typeface="Cambria Math" pitchFamily="18" charset="0"/>
              </a:rPr>
              <a:t> </a:t>
            </a:r>
            <a:r>
              <a:rPr lang="en-US" dirty="0">
                <a:ea typeface="Cambria Math" pitchFamily="18" charset="0"/>
              </a:rPr>
              <a:t> … </a:t>
            </a:r>
            <a:r>
              <a:rPr lang="en-US" b="1" i="1" dirty="0">
                <a:solidFill>
                  <a:srgbClr val="002060"/>
                </a:solidFill>
                <a:ea typeface="Cambria Math" pitchFamily="18" charset="0"/>
              </a:rPr>
              <a:t>input alphabet</a:t>
            </a:r>
            <a:r>
              <a:rPr lang="en-US" dirty="0">
                <a:ea typeface="Cambria Math" pitchFamily="18" charset="0"/>
              </a:rPr>
              <a:t>,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itchFamily="18" charset="0"/>
                <a:ea typeface="Cambria Math" pitchFamily="18" charset="0"/>
              </a:rPr>
              <a:t>¢,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itchFamily="18" charset="0"/>
                <a:ea typeface="Cambria Math" pitchFamily="18" charset="0"/>
              </a:rPr>
              <a:t>$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/>
                <a:ea typeface="Cambria Math"/>
              </a:rPr>
              <a:t>∉ </a:t>
            </a:r>
            <a:r>
              <a:rPr lang="el-GR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/>
                <a:ea typeface="Cambria Math"/>
              </a:rPr>
              <a:t>Σ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Cambria Math"/>
              </a:rPr>
              <a:t> </a:t>
            </a:r>
          </a:p>
          <a:p>
            <a:pPr lvl="1"/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Γ</a:t>
            </a:r>
            <a:r>
              <a:rPr lang="en-US" dirty="0">
                <a:ea typeface="Cambria Math" pitchFamily="18" charset="0"/>
              </a:rPr>
              <a:t>  </a:t>
            </a:r>
            <a:r>
              <a:rPr lang="en-US" dirty="0">
                <a:ea typeface="Cambria Math"/>
              </a:rPr>
              <a:t>… </a:t>
            </a:r>
            <a:r>
              <a:rPr lang="en-US" b="1" i="1" dirty="0">
                <a:solidFill>
                  <a:srgbClr val="002060"/>
                </a:solidFill>
                <a:ea typeface="Cambria Math"/>
              </a:rPr>
              <a:t>working alphabet</a:t>
            </a:r>
            <a:r>
              <a:rPr lang="en-US" dirty="0">
                <a:ea typeface="Cambria Math"/>
              </a:rPr>
              <a:t>,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Γ</a:t>
            </a:r>
            <a:r>
              <a:rPr lang="en-US" b="1" i="1" dirty="0">
                <a:solidFill>
                  <a:srgbClr val="002060"/>
                </a:solidFill>
                <a:latin typeface="Cambria Math"/>
                <a:ea typeface="Cambria Math"/>
              </a:rPr>
              <a:t> </a:t>
            </a:r>
            <a:r>
              <a:rPr lang="en-US" b="1" i="1" dirty="0" smtClean="0">
                <a:solidFill>
                  <a:srgbClr val="002060"/>
                </a:solidFill>
                <a:latin typeface="Cambria Math"/>
                <a:ea typeface="Cambria Math"/>
              </a:rPr>
              <a:t>⊇ </a:t>
            </a:r>
            <a:r>
              <a:rPr lang="el-GR" b="1" i="1" dirty="0" smtClean="0">
                <a:solidFill>
                  <a:srgbClr val="002060"/>
                </a:solidFill>
                <a:latin typeface="Cambria Math"/>
                <a:ea typeface="Cambria Math"/>
              </a:rPr>
              <a:t>Σ</a:t>
            </a:r>
            <a:r>
              <a:rPr lang="en-US" dirty="0" smtClean="0">
                <a:ea typeface="Cambria Math" pitchFamily="18" charset="0"/>
              </a:rPr>
              <a:t>,</a:t>
            </a:r>
            <a:endParaRPr lang="en-US" dirty="0"/>
          </a:p>
          <a:p>
            <a:pPr lvl="1"/>
            <a:r>
              <a:rPr lang="en-US" b="1" i="1" dirty="0">
                <a:solidFill>
                  <a:srgbClr val="002060"/>
                </a:solidFill>
                <a:latin typeface="Cambria Math"/>
                <a:ea typeface="Cambria Math"/>
              </a:rPr>
              <a:t>I</a:t>
            </a:r>
            <a:r>
              <a:rPr lang="en-US" dirty="0">
                <a:ea typeface="Cambria Math"/>
              </a:rPr>
              <a:t>  … finite set of </a:t>
            </a:r>
            <a:r>
              <a:rPr lang="en-US" b="1" i="1" dirty="0">
                <a:solidFill>
                  <a:srgbClr val="002060"/>
                </a:solidFill>
                <a:ea typeface="Cambria Math"/>
              </a:rPr>
              <a:t>instructions</a:t>
            </a:r>
            <a:r>
              <a:rPr lang="en-US" dirty="0">
                <a:ea typeface="Cambria Math"/>
              </a:rPr>
              <a:t> 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, z</a:t>
            </a:r>
            <a:r>
              <a:rPr lang="en-US" b="1" i="1" dirty="0">
                <a:latin typeface="Cambria Math"/>
                <a:ea typeface="Cambria Math"/>
              </a:rPr>
              <a:t> → t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>
                <a:ea typeface="Cambria Math"/>
              </a:rPr>
              <a:t> :</a:t>
            </a:r>
            <a:endParaRPr lang="en-US" dirty="0"/>
          </a:p>
          <a:p>
            <a:pPr lvl="2"/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x </a:t>
            </a:r>
            <a:r>
              <a:rPr lang="en-US" b="1" i="1" dirty="0">
                <a:solidFill>
                  <a:srgbClr val="00B050"/>
                </a:solidFill>
                <a:latin typeface="Cambria Math"/>
                <a:ea typeface="Cambria Math"/>
              </a:rPr>
              <a:t>∊ {</a:t>
            </a:r>
            <a:r>
              <a:rPr lang="el-GR" b="1" i="1" dirty="0">
                <a:solidFill>
                  <a:srgbClr val="00B050"/>
                </a:solidFill>
                <a:latin typeface="Cambria Math"/>
                <a:ea typeface="Cambria Math"/>
              </a:rPr>
              <a:t>¢</a:t>
            </a:r>
            <a:r>
              <a:rPr lang="en-US" b="1" i="1" dirty="0">
                <a:solidFill>
                  <a:srgbClr val="00B050"/>
                </a:solidFill>
                <a:latin typeface="Cambria Math"/>
                <a:ea typeface="Cambria Math"/>
              </a:rPr>
              <a:t>, </a:t>
            </a:r>
            <a:r>
              <a:rPr lang="el-GR" b="1" i="1" dirty="0">
                <a:solidFill>
                  <a:srgbClr val="00B050"/>
                </a:solidFill>
                <a:latin typeface="Cambria Math"/>
                <a:ea typeface="Cambria Math"/>
              </a:rPr>
              <a:t>λ</a:t>
            </a:r>
            <a:r>
              <a:rPr lang="en-US" b="1" i="1" dirty="0">
                <a:solidFill>
                  <a:srgbClr val="00B050"/>
                </a:solidFill>
                <a:latin typeface="Cambria Math"/>
                <a:ea typeface="Cambria Math"/>
              </a:rPr>
              <a:t>}.</a:t>
            </a:r>
            <a:r>
              <a:rPr lang="el-GR" b="1" i="1" dirty="0">
                <a:solidFill>
                  <a:srgbClr val="00B050"/>
                </a:solidFill>
                <a:latin typeface="Cambria Math"/>
                <a:ea typeface="Cambria Math"/>
              </a:rPr>
              <a:t>Γ</a:t>
            </a:r>
            <a:r>
              <a:rPr lang="en-US" b="1" i="1" baseline="30000" dirty="0">
                <a:solidFill>
                  <a:srgbClr val="00B050"/>
                </a:solidFill>
                <a:latin typeface="Cambria Math"/>
                <a:ea typeface="Cambria Math"/>
              </a:rPr>
              <a:t>*</a:t>
            </a:r>
            <a:r>
              <a:rPr lang="en-US" b="1" i="1" dirty="0">
                <a:solidFill>
                  <a:srgbClr val="00B050"/>
                </a:solidFill>
                <a:latin typeface="Cambria Math"/>
                <a:ea typeface="Cambria Math"/>
              </a:rPr>
              <a:t>,  |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x|</a:t>
            </a:r>
            <a:r>
              <a:rPr lang="en-US" b="1" i="1" dirty="0">
                <a:solidFill>
                  <a:srgbClr val="00B050"/>
                </a:solidFill>
                <a:latin typeface="Cambria Math"/>
                <a:ea typeface="Cambria Math"/>
              </a:rPr>
              <a:t>≤k</a:t>
            </a:r>
            <a:r>
              <a:rPr lang="en-US" b="1" dirty="0">
                <a:solidFill>
                  <a:srgbClr val="00B050"/>
                </a:solidFill>
                <a:ea typeface="Cambria Math"/>
              </a:rPr>
              <a:t>	(left context)</a:t>
            </a:r>
            <a:endParaRPr lang="en-US" b="1" i="1" dirty="0">
              <a:solidFill>
                <a:srgbClr val="00B050"/>
              </a:solidFill>
              <a:latin typeface="Cambria Math"/>
              <a:ea typeface="Cambria Math"/>
            </a:endParaRPr>
          </a:p>
          <a:p>
            <a:pPr lvl="2"/>
            <a:r>
              <a:rPr lang="en-US" b="1" i="1" dirty="0">
                <a:solidFill>
                  <a:srgbClr val="00B050"/>
                </a:solidFill>
                <a:latin typeface="Cambria Math"/>
                <a:ea typeface="Cambria Math"/>
              </a:rPr>
              <a:t>y ∊ </a:t>
            </a:r>
            <a:r>
              <a:rPr lang="el-GR" b="1" i="1" dirty="0">
                <a:solidFill>
                  <a:srgbClr val="00B050"/>
                </a:solidFill>
                <a:latin typeface="Cambria Math"/>
                <a:ea typeface="Cambria Math"/>
              </a:rPr>
              <a:t>Γ</a:t>
            </a:r>
            <a:r>
              <a:rPr lang="en-US" b="1" i="1" baseline="30000" dirty="0">
                <a:solidFill>
                  <a:srgbClr val="00B050"/>
                </a:solidFill>
                <a:latin typeface="Cambria Math"/>
                <a:ea typeface="Cambria Math"/>
              </a:rPr>
              <a:t>*</a:t>
            </a:r>
            <a:r>
              <a:rPr lang="en-US" b="1" i="1" dirty="0">
                <a:solidFill>
                  <a:srgbClr val="00B050"/>
                </a:solidFill>
                <a:latin typeface="Cambria Math"/>
                <a:ea typeface="Cambria Math"/>
              </a:rPr>
              <a:t>.{</a:t>
            </a:r>
            <a:r>
              <a:rPr lang="el-GR" b="1" i="1" dirty="0">
                <a:solidFill>
                  <a:srgbClr val="00B050"/>
                </a:solidFill>
                <a:latin typeface="Cambria Math"/>
                <a:ea typeface="Cambria Math"/>
              </a:rPr>
              <a:t>λ</a:t>
            </a:r>
            <a:r>
              <a:rPr lang="en-US" b="1" i="1" dirty="0">
                <a:solidFill>
                  <a:srgbClr val="00B050"/>
                </a:solidFill>
                <a:latin typeface="Cambria Math"/>
                <a:ea typeface="Cambria Math"/>
              </a:rPr>
              <a:t>, $},  |y|≤k	</a:t>
            </a:r>
            <a:r>
              <a:rPr lang="en-US" b="1" dirty="0">
                <a:solidFill>
                  <a:srgbClr val="00B050"/>
                </a:solidFill>
                <a:ea typeface="Cambria Math"/>
              </a:rPr>
              <a:t>(right context)</a:t>
            </a:r>
          </a:p>
          <a:p>
            <a:pPr lvl="2"/>
            <a:r>
              <a:rPr lang="en-US" b="1" i="1" dirty="0" smtClean="0">
                <a:latin typeface="Cambria Math"/>
                <a:ea typeface="Cambria Math"/>
              </a:rPr>
              <a:t>z ∊ </a:t>
            </a:r>
            <a:r>
              <a:rPr lang="el-GR" b="1" i="1" dirty="0" smtClean="0">
                <a:latin typeface="Cambria Math"/>
                <a:ea typeface="Cambria Math"/>
              </a:rPr>
              <a:t>Γ</a:t>
            </a:r>
            <a:r>
              <a:rPr lang="en-US" b="1" i="1" baseline="30000" dirty="0" smtClean="0">
                <a:latin typeface="Cambria Math"/>
                <a:ea typeface="Cambria Math"/>
              </a:rPr>
              <a:t>+</a:t>
            </a:r>
            <a:r>
              <a:rPr lang="en-US" b="1" i="1" dirty="0" smtClean="0">
                <a:latin typeface="Cambria Math"/>
                <a:ea typeface="Cambria Math"/>
              </a:rPr>
              <a:t>, z ≠ t </a:t>
            </a:r>
            <a:r>
              <a:rPr lang="en-US" b="1" i="1" dirty="0">
                <a:latin typeface="Cambria Math"/>
                <a:ea typeface="Cambria Math"/>
              </a:rPr>
              <a:t>∊ </a:t>
            </a:r>
            <a:r>
              <a:rPr lang="el-GR" b="1" i="1" dirty="0" smtClean="0">
                <a:latin typeface="Cambria Math"/>
                <a:ea typeface="Cambria Math"/>
              </a:rPr>
              <a:t>Γ</a:t>
            </a:r>
            <a:r>
              <a:rPr lang="en-US" b="1" i="1" dirty="0" smtClean="0">
                <a:latin typeface="Cambria Math"/>
                <a:ea typeface="Cambria Math"/>
              </a:rPr>
              <a:t>*</a:t>
            </a:r>
            <a:r>
              <a:rPr lang="en-US" b="1" dirty="0" smtClean="0">
                <a:ea typeface="Cambria Math"/>
              </a:rPr>
              <a:t>.</a:t>
            </a:r>
            <a:endParaRPr lang="en-US" b="1" i="1" dirty="0">
              <a:latin typeface="Cambria Math"/>
              <a:ea typeface="Cambria Math"/>
            </a:endParaRPr>
          </a:p>
          <a:p>
            <a:pPr lvl="1"/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¢</a:t>
            </a:r>
            <a:r>
              <a:rPr lang="en-US" dirty="0">
                <a:solidFill>
                  <a:srgbClr val="002060"/>
                </a:solidFill>
                <a:ea typeface="Cambria Math"/>
              </a:rPr>
              <a:t> </a:t>
            </a:r>
            <a:r>
              <a:rPr lang="en-US" dirty="0">
                <a:ea typeface="Cambria Math"/>
              </a:rPr>
              <a:t> and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$</a:t>
            </a:r>
            <a:r>
              <a:rPr lang="en-US" dirty="0">
                <a:ea typeface="Cambria Math"/>
              </a:rPr>
              <a:t>  … </a:t>
            </a:r>
            <a:r>
              <a:rPr lang="en-US" b="1" i="1" dirty="0">
                <a:solidFill>
                  <a:srgbClr val="002060"/>
                </a:solidFill>
                <a:ea typeface="Cambria Math"/>
              </a:rPr>
              <a:t>sentinels</a:t>
            </a:r>
            <a:r>
              <a:rPr lang="en-US" dirty="0" smtClean="0">
                <a:ea typeface="Cambria Math"/>
              </a:rPr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56992"/>
            <a:ext cx="1844675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705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Rewriting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u</a:t>
            </a:r>
            <a:r>
              <a:rPr lang="en-US" b="1" i="1" u="sng" dirty="0" err="1">
                <a:latin typeface="Cambria Math" pitchFamily="18" charset="0"/>
                <a:ea typeface="Cambria Math" pitchFamily="18" charset="0"/>
              </a:rPr>
              <a:t>z</a:t>
            </a:r>
            <a:r>
              <a:rPr lang="en-US" b="1" i="1" dirty="0" err="1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b="1" i="1" dirty="0" smtClean="0">
                <a:latin typeface="Cambria Math"/>
                <a:ea typeface="Cambria Math"/>
              </a:rPr>
              <a:t>⊢</a:t>
            </a:r>
            <a:r>
              <a:rPr lang="en-US" b="1" i="1" baseline="-25000" dirty="0" smtClean="0">
                <a:latin typeface="Cambria Math"/>
                <a:ea typeface="Cambria Math"/>
              </a:rPr>
              <a:t>M</a:t>
            </a:r>
            <a:r>
              <a:rPr lang="en-US" b="1" i="1" dirty="0" smtClean="0">
                <a:latin typeface="Cambria Math"/>
                <a:ea typeface="Cambria Math"/>
              </a:rPr>
              <a:t>  </a:t>
            </a:r>
            <a:r>
              <a:rPr lang="en-US" b="1" i="1" dirty="0" err="1">
                <a:solidFill>
                  <a:srgbClr val="00B050"/>
                </a:solidFill>
                <a:latin typeface="Cambria Math"/>
                <a:ea typeface="Cambria Math"/>
              </a:rPr>
              <a:t>u</a:t>
            </a:r>
            <a:r>
              <a:rPr lang="en-US" b="1" i="1" dirty="0" err="1">
                <a:latin typeface="Cambria Math" pitchFamily="18" charset="0"/>
                <a:ea typeface="Cambria Math" pitchFamily="18" charset="0"/>
              </a:rPr>
              <a:t>t</a:t>
            </a:r>
            <a:r>
              <a:rPr lang="en-US" b="1" i="1" dirty="0" err="1">
                <a:solidFill>
                  <a:srgbClr val="00B050"/>
                </a:solidFill>
                <a:latin typeface="Cambria Math"/>
                <a:ea typeface="Cambria Math"/>
              </a:rPr>
              <a:t>v</a:t>
            </a:r>
            <a:r>
              <a:rPr lang="en-US" b="1" dirty="0">
                <a:ea typeface="Cambria Math"/>
              </a:rPr>
              <a:t>   </a:t>
            </a:r>
            <a:r>
              <a:rPr lang="en-US" b="1" dirty="0" err="1">
                <a:ea typeface="Cambria Math"/>
              </a:rPr>
              <a:t>iff</a:t>
            </a:r>
            <a:r>
              <a:rPr lang="en-US" b="1" dirty="0">
                <a:ea typeface="Cambria Math"/>
              </a:rPr>
              <a:t>  </a:t>
            </a:r>
            <a:r>
              <a:rPr lang="en-US" b="1" i="1" dirty="0">
                <a:latin typeface="Cambria Math"/>
                <a:ea typeface="Cambria Math"/>
              </a:rPr>
              <a:t>∃ 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, z</a:t>
            </a:r>
            <a:r>
              <a:rPr lang="en-US" b="1" i="1" dirty="0">
                <a:latin typeface="Cambria Math"/>
                <a:ea typeface="Cambria Math"/>
              </a:rPr>
              <a:t> → t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) </a:t>
            </a:r>
            <a:r>
              <a:rPr lang="en-US" b="1" i="1" dirty="0">
                <a:latin typeface="Cambria Math"/>
                <a:ea typeface="Cambria Math"/>
              </a:rPr>
              <a:t>∊ I </a:t>
            </a:r>
            <a:r>
              <a:rPr lang="en-US" dirty="0">
                <a:ea typeface="Cambria Math"/>
              </a:rPr>
              <a:t>:</a:t>
            </a:r>
          </a:p>
          <a:p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dirty="0">
                <a:ea typeface="Cambria Math"/>
              </a:rPr>
              <a:t>  is a </a:t>
            </a:r>
            <a:r>
              <a:rPr lang="en-US" b="1" i="1" dirty="0">
                <a:ea typeface="Cambria Math"/>
              </a:rPr>
              <a:t>suffix</a:t>
            </a:r>
            <a:r>
              <a:rPr lang="en-US" dirty="0">
                <a:ea typeface="Cambria Math"/>
              </a:rPr>
              <a:t> of </a:t>
            </a:r>
            <a:r>
              <a:rPr lang="en-US" b="1" i="1" dirty="0">
                <a:solidFill>
                  <a:srgbClr val="00B050"/>
                </a:solidFill>
                <a:latin typeface="Cambria Math"/>
                <a:ea typeface="Cambria Math"/>
              </a:rPr>
              <a:t>¢.u </a:t>
            </a:r>
            <a:r>
              <a:rPr lang="en-US" dirty="0">
                <a:ea typeface="Cambria Math"/>
              </a:rPr>
              <a:t>  </a:t>
            </a:r>
            <a:r>
              <a:rPr lang="en-US" b="1" dirty="0">
                <a:ea typeface="Cambria Math"/>
              </a:rPr>
              <a:t>and</a:t>
            </a:r>
            <a:r>
              <a:rPr lang="en-US" dirty="0">
                <a:solidFill>
                  <a:srgbClr val="FF0000"/>
                </a:solidFill>
                <a:ea typeface="Cambria Math"/>
              </a:rPr>
              <a:t>  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dirty="0">
                <a:ea typeface="Cambria Math"/>
              </a:rPr>
              <a:t>  is a </a:t>
            </a:r>
            <a:r>
              <a:rPr lang="en-US" b="1" i="1" dirty="0">
                <a:ea typeface="Cambria Math"/>
              </a:rPr>
              <a:t>prefix</a:t>
            </a:r>
            <a:r>
              <a:rPr lang="en-US" dirty="0">
                <a:ea typeface="Cambria Math"/>
              </a:rPr>
              <a:t> of </a:t>
            </a:r>
            <a:r>
              <a:rPr lang="en-US" b="1" i="1" dirty="0">
                <a:solidFill>
                  <a:srgbClr val="00B050"/>
                </a:solidFill>
                <a:latin typeface="Cambria Math"/>
                <a:ea typeface="Cambria Math"/>
              </a:rPr>
              <a:t>v.$ </a:t>
            </a:r>
            <a:r>
              <a:rPr lang="en-US" dirty="0">
                <a:ea typeface="Cambria Math"/>
              </a:rPr>
              <a:t>.</a:t>
            </a:r>
            <a:endParaRPr lang="en-US" dirty="0">
              <a:solidFill>
                <a:srgbClr val="00B050"/>
              </a:solidFill>
              <a:ea typeface="Cambria Math"/>
            </a:endParaRPr>
          </a:p>
          <a:p>
            <a:endParaRPr lang="en-US" b="1" dirty="0">
              <a:ea typeface="Cambria Math"/>
            </a:endParaRPr>
          </a:p>
          <a:p>
            <a:endParaRPr lang="en-US" b="1" dirty="0">
              <a:ea typeface="Cambria Math"/>
            </a:endParaRPr>
          </a:p>
          <a:p>
            <a:endParaRPr lang="en-US" b="1" i="1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  <a:p>
            <a:endParaRPr lang="en-US" b="1" i="1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  <a:p>
            <a:endParaRPr lang="en-US" b="1" i="1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  <a:p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L(M)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= {w </a:t>
            </a:r>
            <a:r>
              <a:rPr lang="en-US" b="1" i="1" dirty="0">
                <a:solidFill>
                  <a:srgbClr val="7030A0"/>
                </a:solidFill>
                <a:latin typeface="Cambria Math"/>
                <a:ea typeface="Cambria Math"/>
              </a:rPr>
              <a:t>∊ </a:t>
            </a:r>
            <a:r>
              <a:rPr lang="el-GR" b="1" i="1" dirty="0">
                <a:solidFill>
                  <a:srgbClr val="7030A0"/>
                </a:solidFill>
                <a:latin typeface="Cambria Math"/>
                <a:ea typeface="Cambria Math"/>
              </a:rPr>
              <a:t>Σ</a:t>
            </a:r>
            <a:r>
              <a:rPr lang="en-US" b="1" i="1" dirty="0">
                <a:solidFill>
                  <a:srgbClr val="7030A0"/>
                </a:solidFill>
                <a:latin typeface="Cambria Math"/>
                <a:ea typeface="Cambria Math"/>
              </a:rPr>
              <a:t>*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| w </a:t>
            </a:r>
            <a:r>
              <a:rPr lang="en-US" b="1" i="1" dirty="0">
                <a:solidFill>
                  <a:srgbClr val="7030A0"/>
                </a:solidFill>
                <a:latin typeface="Cambria Math"/>
                <a:ea typeface="Cambria Math"/>
              </a:rPr>
              <a:t>⊢</a:t>
            </a:r>
            <a:r>
              <a:rPr lang="en-US" b="1" i="1" baseline="30000" dirty="0" smtClean="0">
                <a:solidFill>
                  <a:srgbClr val="7030A0"/>
                </a:solidFill>
                <a:latin typeface="Cambria Math"/>
                <a:ea typeface="Cambria Math"/>
              </a:rPr>
              <a:t>*</a:t>
            </a:r>
            <a:r>
              <a:rPr lang="en-US" b="1" i="1" baseline="-25000" dirty="0" smtClean="0">
                <a:solidFill>
                  <a:srgbClr val="7030A0"/>
                </a:solidFill>
                <a:latin typeface="Cambria Math"/>
                <a:ea typeface="Cambria Math"/>
              </a:rPr>
              <a:t>M </a:t>
            </a:r>
            <a:r>
              <a:rPr lang="en-US" b="1" i="1" dirty="0" smtClean="0">
                <a:solidFill>
                  <a:srgbClr val="7030A0"/>
                </a:solidFill>
                <a:latin typeface="Cambria Math"/>
                <a:ea typeface="Cambria Math"/>
              </a:rPr>
              <a:t> </a:t>
            </a:r>
            <a:r>
              <a:rPr lang="el-GR" b="1" i="1" dirty="0">
                <a:solidFill>
                  <a:srgbClr val="7030A0"/>
                </a:solidFill>
                <a:latin typeface="Cambria Math"/>
                <a:ea typeface="Cambria Math"/>
              </a:rPr>
              <a:t>λ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}</a:t>
            </a:r>
            <a:r>
              <a:rPr lang="en-US" dirty="0"/>
              <a:t>.</a:t>
            </a:r>
          </a:p>
          <a:p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L</a:t>
            </a:r>
            <a:r>
              <a:rPr lang="en-US" b="1" i="1" baseline="-250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C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(M)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= {w </a:t>
            </a:r>
            <a:r>
              <a:rPr lang="en-US" b="1" i="1" dirty="0">
                <a:solidFill>
                  <a:srgbClr val="002060"/>
                </a:solidFill>
                <a:latin typeface="Cambria Math"/>
                <a:ea typeface="Cambria Math"/>
              </a:rPr>
              <a:t>∊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Γ* | w </a:t>
            </a:r>
            <a:r>
              <a:rPr lang="en-US" b="1" i="1" dirty="0">
                <a:solidFill>
                  <a:srgbClr val="002060"/>
                </a:solidFill>
                <a:latin typeface="Cambria Math"/>
                <a:ea typeface="Cambria Math"/>
              </a:rPr>
              <a:t>⊢</a:t>
            </a:r>
            <a:r>
              <a:rPr lang="en-US" b="1" i="1" baseline="30000" dirty="0" smtClean="0">
                <a:solidFill>
                  <a:srgbClr val="002060"/>
                </a:solidFill>
                <a:latin typeface="Cambria Math"/>
                <a:ea typeface="Cambria Math"/>
              </a:rPr>
              <a:t>*</a:t>
            </a:r>
            <a:r>
              <a:rPr lang="en-US" b="1" i="1" baseline="-25000" dirty="0" smtClean="0">
                <a:solidFill>
                  <a:srgbClr val="002060"/>
                </a:solidFill>
                <a:latin typeface="Cambria Math"/>
                <a:ea typeface="Cambria Math"/>
              </a:rPr>
              <a:t>M </a:t>
            </a:r>
            <a:r>
              <a:rPr lang="en-US" b="1" i="1" dirty="0" smtClean="0">
                <a:solidFill>
                  <a:srgbClr val="002060"/>
                </a:solidFill>
                <a:latin typeface="Cambria Math"/>
                <a:ea typeface="Cambria Math"/>
              </a:rPr>
              <a:t> </a:t>
            </a:r>
            <a:r>
              <a:rPr lang="el-GR" b="1" i="1" dirty="0">
                <a:solidFill>
                  <a:srgbClr val="002060"/>
                </a:solidFill>
                <a:latin typeface="Cambria Math"/>
                <a:ea typeface="Cambria Math"/>
              </a:rPr>
              <a:t>λ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}</a:t>
            </a:r>
            <a:r>
              <a:rPr lang="en-US" dirty="0"/>
              <a:t>.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5257800" cy="163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972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Empty Word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ea typeface="Cambria Math" pitchFamily="18" charset="0"/>
              </a:rPr>
              <a:t>Note</a:t>
            </a:r>
            <a:r>
              <a:rPr lang="en-US" dirty="0">
                <a:ea typeface="Cambria Math" pitchFamily="18" charset="0"/>
              </a:rPr>
              <a:t>: For every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k-CRS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M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: </a:t>
            </a:r>
            <a:r>
              <a:rPr lang="el-GR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λ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⊢</a:t>
            </a:r>
            <a:r>
              <a:rPr lang="en-US" b="1" i="1" baseline="30000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*</a:t>
            </a:r>
            <a:r>
              <a:rPr lang="en-US" b="1" i="1" baseline="-25000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M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l-GR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λ</a:t>
            </a:r>
            <a:r>
              <a:rPr lang="en-US" dirty="0" smtClean="0">
                <a:ea typeface="Cambria Math"/>
              </a:rPr>
              <a:t>, hence </a:t>
            </a:r>
            <a:r>
              <a:rPr lang="el-GR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λ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b="1" i="1" dirty="0">
                <a:solidFill>
                  <a:srgbClr val="7030A0"/>
                </a:solidFill>
                <a:latin typeface="Cambria Math"/>
                <a:ea typeface="Cambria Math"/>
              </a:rPr>
              <a:t>∊ L(M)</a:t>
            </a:r>
            <a:r>
              <a:rPr lang="en-US" dirty="0">
                <a:ea typeface="Cambria Math"/>
              </a:rPr>
              <a:t>.</a:t>
            </a:r>
            <a:endParaRPr lang="en-US" dirty="0">
              <a:ea typeface="Cambria Math" pitchFamily="18" charset="0"/>
            </a:endParaRPr>
          </a:p>
          <a:p>
            <a:r>
              <a:rPr lang="en-US" dirty="0">
                <a:ea typeface="Cambria Math" pitchFamily="18" charset="0"/>
              </a:rPr>
              <a:t>Whenever we say </a:t>
            </a:r>
            <a:r>
              <a:rPr lang="en-US" dirty="0" smtClean="0">
                <a:ea typeface="Cambria Math" pitchFamily="18" charset="0"/>
              </a:rPr>
              <a:t>that a  </a:t>
            </a:r>
            <a:r>
              <a:rPr lang="en-US" b="1" i="1" noProof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-CRS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M</a:t>
            </a:r>
            <a:r>
              <a:rPr lang="en-US" b="1" dirty="0">
                <a:solidFill>
                  <a:srgbClr val="002060"/>
                </a:solidFill>
                <a:ea typeface="Cambria Math" pitchFamily="18" charset="0"/>
              </a:rPr>
              <a:t>  </a:t>
            </a:r>
            <a:r>
              <a:rPr lang="en-US" b="1" dirty="0" smtClean="0">
                <a:solidFill>
                  <a:srgbClr val="002060"/>
                </a:solidFill>
                <a:ea typeface="Cambria Math" pitchFamily="18" charset="0"/>
              </a:rPr>
              <a:t> </a:t>
            </a:r>
            <a:r>
              <a:rPr lang="en-US" b="1" i="1" dirty="0" smtClean="0">
                <a:solidFill>
                  <a:srgbClr val="002060"/>
                </a:solidFill>
                <a:ea typeface="Cambria Math" pitchFamily="18" charset="0"/>
              </a:rPr>
              <a:t>recognizes </a:t>
            </a:r>
            <a:r>
              <a:rPr lang="en-US" b="1" i="1" dirty="0">
                <a:solidFill>
                  <a:srgbClr val="002060"/>
                </a:solidFill>
                <a:ea typeface="Cambria Math" pitchFamily="18" charset="0"/>
              </a:rPr>
              <a:t>a language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L</a:t>
            </a:r>
            <a:r>
              <a:rPr lang="en-US" dirty="0">
                <a:ea typeface="Cambria Math" pitchFamily="18" charset="0"/>
              </a:rPr>
              <a:t>, we always mean that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L(M) = L </a:t>
            </a:r>
            <a:r>
              <a:rPr lang="en-US" b="1" i="1" dirty="0">
                <a:solidFill>
                  <a:srgbClr val="002060"/>
                </a:solidFill>
                <a:latin typeface="Cambria Math"/>
                <a:ea typeface="Cambria Math"/>
              </a:rPr>
              <a:t>∪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{</a:t>
            </a:r>
            <a:r>
              <a:rPr lang="el-GR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λ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}</a:t>
            </a:r>
            <a:r>
              <a:rPr lang="en-US" dirty="0" smtClean="0">
                <a:ea typeface="Cambria Math" pitchFamily="18" charset="0"/>
              </a:rPr>
              <a:t>.</a:t>
            </a:r>
          </a:p>
          <a:p>
            <a:r>
              <a:rPr lang="en-US" dirty="0" smtClean="0">
                <a:ea typeface="Cambria Math" pitchFamily="18" charset="0"/>
              </a:rPr>
              <a:t>We simply </a:t>
            </a:r>
            <a:r>
              <a:rPr lang="en-US" b="1" i="1" dirty="0" smtClean="0">
                <a:solidFill>
                  <a:srgbClr val="7030A0"/>
                </a:solidFill>
                <a:ea typeface="Cambria Math" pitchFamily="18" charset="0"/>
              </a:rPr>
              <a:t>ignore the empty word</a:t>
            </a:r>
            <a:r>
              <a:rPr lang="en-US" dirty="0" smtClean="0">
                <a:ea typeface="Cambria Math" pitchFamily="18" charset="0"/>
              </a:rPr>
              <a:t> in this setting.</a:t>
            </a:r>
            <a:endParaRPr lang="en-US" dirty="0">
              <a:ea typeface="Cambria Math"/>
            </a:endParaRP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3602707"/>
            <a:ext cx="19145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972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Clearing Restarting Automata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noProof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k – </a:t>
            </a:r>
            <a:r>
              <a:rPr lang="en-US" b="1" u="sng" dirty="0" smtClean="0">
                <a:solidFill>
                  <a:srgbClr val="7030A0"/>
                </a:solidFill>
              </a:rPr>
              <a:t>Clearing Restarting Automaton</a:t>
            </a:r>
            <a:r>
              <a:rPr lang="en-US" b="1" dirty="0" smtClean="0">
                <a:solidFill>
                  <a:srgbClr val="7030A0"/>
                </a:solidFill>
              </a:rPr>
              <a:t> (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k-</a:t>
            </a:r>
            <a:r>
              <a:rPr lang="en-US" b="1" i="1" noProof="1" smtClean="0">
                <a:solidFill>
                  <a:srgbClr val="7030A0"/>
                </a:solidFill>
                <a:latin typeface="Cambria Math"/>
                <a:ea typeface="Cambria Math"/>
              </a:rPr>
              <a:t>cl-RA 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s a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k-</a:t>
            </a:r>
            <a:r>
              <a:rPr lang="en-US" b="1" i="1" noProof="1" smtClean="0">
                <a:solidFill>
                  <a:srgbClr val="7030A0"/>
                </a:solidFill>
                <a:latin typeface="Cambria Math"/>
                <a:ea typeface="Cambria Math"/>
              </a:rPr>
              <a:t>CRS 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M = (</a:t>
            </a:r>
            <a:r>
              <a:rPr lang="en-US" b="1" i="1" dirty="0" smtClean="0">
                <a:solidFill>
                  <a:srgbClr val="7030A0"/>
                </a:solidFill>
                <a:latin typeface="Cambria Math"/>
                <a:ea typeface="Cambria Math"/>
              </a:rPr>
              <a:t>Σ, </a:t>
            </a:r>
            <a:r>
              <a:rPr lang="en-US" b="1" i="1" dirty="0">
                <a:solidFill>
                  <a:srgbClr val="7030A0"/>
                </a:solidFill>
                <a:latin typeface="Cambria Math"/>
                <a:ea typeface="Cambria Math"/>
              </a:rPr>
              <a:t>Σ</a:t>
            </a:r>
            <a:r>
              <a:rPr lang="en-US" b="1" i="1" dirty="0" smtClean="0">
                <a:solidFill>
                  <a:srgbClr val="7030A0"/>
                </a:solidFill>
                <a:latin typeface="Cambria Math"/>
                <a:ea typeface="Cambria Math"/>
              </a:rPr>
              <a:t>, I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b="1" i="1" noProof="1" smtClean="0">
                <a:solidFill>
                  <a:srgbClr val="7030A0"/>
                </a:solidFill>
                <a:latin typeface="Cambria Math"/>
                <a:ea typeface="Cambria Math"/>
              </a:rPr>
              <a:t> </a:t>
            </a:r>
            <a:r>
              <a:rPr lang="en-US" dirty="0" smtClean="0"/>
              <a:t> such that:</a:t>
            </a:r>
          </a:p>
          <a:p>
            <a:pPr lvl="1"/>
            <a:r>
              <a:rPr lang="en-US" dirty="0" smtClean="0"/>
              <a:t>For each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, z</a:t>
            </a:r>
            <a:r>
              <a:rPr lang="en-US" i="1" dirty="0">
                <a:latin typeface="Cambria Math"/>
                <a:ea typeface="Cambria Math"/>
              </a:rPr>
              <a:t> → t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) </a:t>
            </a:r>
            <a:r>
              <a:rPr lang="en-US" i="1" dirty="0">
                <a:latin typeface="Cambria Math"/>
                <a:ea typeface="Cambria Math"/>
              </a:rPr>
              <a:t>∊ </a:t>
            </a:r>
            <a:r>
              <a:rPr lang="en-US" i="1" dirty="0" smtClean="0">
                <a:latin typeface="Cambria Math"/>
                <a:ea typeface="Cambria Math"/>
              </a:rPr>
              <a:t>I </a:t>
            </a:r>
            <a:r>
              <a:rPr lang="en-US" dirty="0" smtClean="0">
                <a:ea typeface="Cambria Math"/>
              </a:rPr>
              <a:t>: </a:t>
            </a:r>
            <a:r>
              <a:rPr lang="en-US" b="1" i="1" dirty="0">
                <a:solidFill>
                  <a:srgbClr val="7030A0"/>
                </a:solidFill>
                <a:latin typeface="Cambria Math"/>
                <a:ea typeface="Cambria Math"/>
              </a:rPr>
              <a:t>z ∊ </a:t>
            </a:r>
            <a:r>
              <a:rPr lang="en-US" b="1" i="1" dirty="0" smtClean="0">
                <a:solidFill>
                  <a:srgbClr val="7030A0"/>
                </a:solidFill>
                <a:latin typeface="Cambria Math"/>
                <a:ea typeface="Cambria Math"/>
              </a:rPr>
              <a:t>Σ</a:t>
            </a:r>
            <a:r>
              <a:rPr lang="en-US" b="1" i="1" baseline="30000" dirty="0" smtClean="0">
                <a:solidFill>
                  <a:srgbClr val="7030A0"/>
                </a:solidFill>
                <a:latin typeface="Cambria Math"/>
                <a:ea typeface="Cambria Math"/>
              </a:rPr>
              <a:t>+</a:t>
            </a:r>
            <a:r>
              <a:rPr lang="en-US" b="1" i="1" dirty="0" smtClean="0">
                <a:solidFill>
                  <a:srgbClr val="7030A0"/>
                </a:solidFill>
                <a:latin typeface="Cambria Math"/>
                <a:ea typeface="Cambria Math"/>
              </a:rPr>
              <a:t>, </a:t>
            </a:r>
            <a:r>
              <a:rPr lang="en-US" b="1" i="1" dirty="0">
                <a:solidFill>
                  <a:srgbClr val="7030A0"/>
                </a:solidFill>
                <a:latin typeface="Cambria Math"/>
                <a:ea typeface="Cambria Math"/>
              </a:rPr>
              <a:t>t </a:t>
            </a:r>
            <a:r>
              <a:rPr lang="en-US" b="1" i="1" dirty="0" smtClean="0">
                <a:solidFill>
                  <a:srgbClr val="7030A0"/>
                </a:solidFill>
                <a:latin typeface="Cambria Math"/>
                <a:ea typeface="Cambria Math"/>
              </a:rPr>
              <a:t>= </a:t>
            </a:r>
            <a:r>
              <a:rPr lang="el-GR" b="1" i="1" dirty="0" smtClean="0">
                <a:solidFill>
                  <a:srgbClr val="7030A0"/>
                </a:solidFill>
                <a:latin typeface="Cambria Math"/>
                <a:ea typeface="Cambria Math"/>
              </a:rPr>
              <a:t>λ</a:t>
            </a:r>
            <a:r>
              <a:rPr lang="en-US" dirty="0" smtClean="0"/>
              <a:t>.</a:t>
            </a:r>
          </a:p>
          <a:p>
            <a:r>
              <a:rPr lang="en-US" b="1" i="1" u="sng" noProof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k </a:t>
            </a:r>
            <a:r>
              <a:rPr lang="en-US" b="1" i="1" u="sng" noProof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– </a:t>
            </a:r>
            <a:r>
              <a:rPr lang="el-GR" b="1" i="1" u="sng" noProof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Δ</a:t>
            </a:r>
            <a:r>
              <a:rPr lang="en-US" b="1" i="1" u="sng" noProof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b="1" i="1" u="sng" noProof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– </a:t>
            </a:r>
            <a:r>
              <a:rPr lang="en-US" b="1" u="sng" dirty="0" smtClean="0">
                <a:solidFill>
                  <a:srgbClr val="002060"/>
                </a:solidFill>
              </a:rPr>
              <a:t>Clearing </a:t>
            </a:r>
            <a:r>
              <a:rPr lang="en-US" b="1" u="sng" dirty="0">
                <a:solidFill>
                  <a:srgbClr val="002060"/>
                </a:solidFill>
              </a:rPr>
              <a:t>Restarting Automaton</a:t>
            </a:r>
            <a:r>
              <a:rPr lang="en-US" b="1" dirty="0">
                <a:solidFill>
                  <a:srgbClr val="002060"/>
                </a:solidFill>
              </a:rPr>
              <a:t> (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k-</a:t>
            </a:r>
            <a:r>
              <a:rPr lang="el-GR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Δ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-</a:t>
            </a:r>
            <a:r>
              <a:rPr lang="en-US" b="1" i="1" noProof="1" smtClean="0">
                <a:solidFill>
                  <a:srgbClr val="002060"/>
                </a:solidFill>
                <a:latin typeface="Cambria Math"/>
                <a:ea typeface="Cambria Math"/>
              </a:rPr>
              <a:t>cl-RA </a:t>
            </a:r>
            <a:r>
              <a:rPr lang="en-US" b="1" dirty="0" smtClean="0">
                <a:solidFill>
                  <a:srgbClr val="002060"/>
                </a:solidFill>
              </a:rPr>
              <a:t>)</a:t>
            </a:r>
            <a:endParaRPr lang="en-US" b="1" dirty="0">
              <a:solidFill>
                <a:srgbClr val="002060"/>
              </a:solidFill>
            </a:endParaRPr>
          </a:p>
          <a:p>
            <a:pPr lvl="1"/>
            <a:r>
              <a:rPr lang="en-US" dirty="0"/>
              <a:t>Is a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k-</a:t>
            </a:r>
            <a:r>
              <a:rPr lang="en-US" b="1" i="1" noProof="1">
                <a:solidFill>
                  <a:srgbClr val="002060"/>
                </a:solidFill>
                <a:latin typeface="Cambria Math"/>
                <a:ea typeface="Cambria Math"/>
              </a:rPr>
              <a:t>CRS 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M = (</a:t>
            </a:r>
            <a:r>
              <a:rPr lang="en-US" b="1" i="1" dirty="0">
                <a:solidFill>
                  <a:srgbClr val="002060"/>
                </a:solidFill>
                <a:latin typeface="Cambria Math"/>
                <a:ea typeface="Cambria Math"/>
              </a:rPr>
              <a:t>Σ, Γ, I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b="1" i="1" noProof="1">
                <a:solidFill>
                  <a:srgbClr val="7030A0"/>
                </a:solidFill>
                <a:latin typeface="Cambria Math"/>
                <a:ea typeface="Cambria Math"/>
              </a:rPr>
              <a:t> </a:t>
            </a:r>
            <a:r>
              <a:rPr lang="en-US" dirty="0"/>
              <a:t> such </a:t>
            </a:r>
            <a:r>
              <a:rPr lang="en-US" dirty="0" smtClean="0"/>
              <a:t>that: </a:t>
            </a:r>
          </a:p>
          <a:p>
            <a:pPr lvl="1"/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Γ</a:t>
            </a:r>
            <a:r>
              <a:rPr lang="en-US" b="1" i="1" dirty="0">
                <a:solidFill>
                  <a:srgbClr val="002060"/>
                </a:solidFill>
                <a:latin typeface="Cambria Math"/>
                <a:ea typeface="Cambria Math"/>
              </a:rPr>
              <a:t> = </a:t>
            </a:r>
            <a:r>
              <a:rPr lang="el-GR" b="1" i="1" dirty="0">
                <a:solidFill>
                  <a:srgbClr val="002060"/>
                </a:solidFill>
                <a:latin typeface="Cambria Math"/>
                <a:ea typeface="Cambria Math"/>
              </a:rPr>
              <a:t>Σ ∪</a:t>
            </a:r>
            <a:r>
              <a:rPr lang="en-US" b="1" i="1" dirty="0">
                <a:solidFill>
                  <a:srgbClr val="002060"/>
                </a:solidFill>
                <a:latin typeface="Cambria Math"/>
                <a:ea typeface="Cambria Math"/>
              </a:rPr>
              <a:t> {</a:t>
            </a:r>
            <a:r>
              <a:rPr lang="en-US" b="1" i="1" noProof="1">
                <a:solidFill>
                  <a:srgbClr val="002060"/>
                </a:solidFill>
                <a:latin typeface="Cambria Math"/>
                <a:ea typeface="Cambria Math"/>
              </a:rPr>
              <a:t>Δ</a:t>
            </a:r>
            <a:r>
              <a:rPr lang="en-US" b="1" i="1" dirty="0" smtClean="0">
                <a:solidFill>
                  <a:srgbClr val="002060"/>
                </a:solidFill>
                <a:latin typeface="Cambria Math"/>
                <a:ea typeface="Cambria Math"/>
              </a:rPr>
              <a:t>}  </a:t>
            </a:r>
            <a:r>
              <a:rPr lang="en-US" dirty="0" smtClean="0"/>
              <a:t>where </a:t>
            </a:r>
            <a:r>
              <a:rPr lang="en-US" b="1" i="1" noProof="1">
                <a:solidFill>
                  <a:srgbClr val="002060"/>
                </a:solidFill>
                <a:latin typeface="Cambria Math"/>
                <a:ea typeface="Cambria Math"/>
              </a:rPr>
              <a:t>Δ </a:t>
            </a:r>
            <a:r>
              <a:rPr lang="en-US" b="1" i="1" noProof="1" smtClean="0">
                <a:solidFill>
                  <a:srgbClr val="002060"/>
                </a:solidFill>
                <a:latin typeface="Cambria Math"/>
                <a:ea typeface="Cambria Math"/>
              </a:rPr>
              <a:t> </a:t>
            </a:r>
            <a:r>
              <a:rPr lang="en-US" dirty="0" smtClean="0"/>
              <a:t>is a new symbol, and 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each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, z</a:t>
            </a:r>
            <a:r>
              <a:rPr lang="en-US" i="1" dirty="0">
                <a:latin typeface="Cambria Math"/>
                <a:ea typeface="Cambria Math"/>
              </a:rPr>
              <a:t> → t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) </a:t>
            </a:r>
            <a:r>
              <a:rPr lang="en-US" i="1" dirty="0">
                <a:latin typeface="Cambria Math"/>
                <a:ea typeface="Cambria Math"/>
              </a:rPr>
              <a:t>∊ I </a:t>
            </a:r>
            <a:r>
              <a:rPr lang="en-US" dirty="0">
                <a:ea typeface="Cambria Math"/>
              </a:rPr>
              <a:t>: </a:t>
            </a:r>
            <a:r>
              <a:rPr lang="en-US" b="1" i="1" dirty="0">
                <a:solidFill>
                  <a:srgbClr val="002060"/>
                </a:solidFill>
                <a:latin typeface="Cambria Math"/>
                <a:ea typeface="Cambria Math"/>
              </a:rPr>
              <a:t>z ∊ </a:t>
            </a:r>
            <a:r>
              <a:rPr lang="el-GR" b="1" i="1" dirty="0">
                <a:solidFill>
                  <a:srgbClr val="002060"/>
                </a:solidFill>
                <a:latin typeface="Cambria Math"/>
                <a:ea typeface="Cambria Math"/>
              </a:rPr>
              <a:t>Γ</a:t>
            </a:r>
            <a:r>
              <a:rPr lang="en-US" b="1" i="1" baseline="30000" dirty="0">
                <a:solidFill>
                  <a:srgbClr val="002060"/>
                </a:solidFill>
                <a:latin typeface="Cambria Math"/>
                <a:ea typeface="Cambria Math"/>
              </a:rPr>
              <a:t>+</a:t>
            </a:r>
            <a:r>
              <a:rPr lang="en-US" b="1" i="1" dirty="0">
                <a:solidFill>
                  <a:srgbClr val="002060"/>
                </a:solidFill>
                <a:latin typeface="Cambria Math"/>
                <a:ea typeface="Cambria Math"/>
              </a:rPr>
              <a:t>, </a:t>
            </a:r>
            <a:r>
              <a:rPr lang="en-US" b="1" i="1" dirty="0" smtClean="0">
                <a:solidFill>
                  <a:srgbClr val="002060"/>
                </a:solidFill>
                <a:latin typeface="Cambria Math"/>
                <a:ea typeface="Cambria Math"/>
              </a:rPr>
              <a:t>t </a:t>
            </a:r>
            <a:r>
              <a:rPr lang="el-GR" b="1" i="1" dirty="0" smtClean="0">
                <a:solidFill>
                  <a:srgbClr val="002060"/>
                </a:solidFill>
                <a:latin typeface="Cambria Math"/>
                <a:ea typeface="Cambria Math"/>
              </a:rPr>
              <a:t>∊ </a:t>
            </a:r>
            <a:r>
              <a:rPr lang="el-GR" b="1" i="1" dirty="0">
                <a:solidFill>
                  <a:srgbClr val="002060"/>
                </a:solidFill>
                <a:latin typeface="Cambria Math"/>
                <a:ea typeface="Cambria Math"/>
              </a:rPr>
              <a:t>{λ, Δ}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i="1" u="sng" noProof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k – </a:t>
            </a:r>
            <a:r>
              <a:rPr lang="el-GR" b="1" i="1" u="sng" noProof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Δ</a:t>
            </a:r>
            <a:r>
              <a:rPr lang="en-US" b="1" i="1" u="sng" noProof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* </a:t>
            </a:r>
            <a:r>
              <a:rPr lang="en-US" b="1" i="1" u="sng" noProof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– </a:t>
            </a:r>
            <a:r>
              <a:rPr lang="en-US" b="1" u="sng" dirty="0">
                <a:solidFill>
                  <a:srgbClr val="7030A0"/>
                </a:solidFill>
              </a:rPr>
              <a:t>Clearing Restarting Automaton</a:t>
            </a:r>
            <a:r>
              <a:rPr lang="en-US" b="1" dirty="0">
                <a:solidFill>
                  <a:srgbClr val="7030A0"/>
                </a:solidFill>
              </a:rPr>
              <a:t> (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k-</a:t>
            </a:r>
            <a:r>
              <a:rPr lang="el-GR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Δ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*-</a:t>
            </a:r>
            <a:r>
              <a:rPr lang="en-US" b="1" i="1" noProof="1" smtClean="0">
                <a:solidFill>
                  <a:srgbClr val="7030A0"/>
                </a:solidFill>
                <a:latin typeface="Cambria Math"/>
                <a:ea typeface="Cambria Math"/>
              </a:rPr>
              <a:t>cl-RA 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  <a:endParaRPr lang="en-US" b="1" dirty="0">
              <a:solidFill>
                <a:srgbClr val="7030A0"/>
              </a:solidFill>
            </a:endParaRPr>
          </a:p>
          <a:p>
            <a:pPr lvl="1"/>
            <a:r>
              <a:rPr lang="en-US" dirty="0"/>
              <a:t>Is a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k-</a:t>
            </a:r>
            <a:r>
              <a:rPr lang="en-US" b="1" i="1" noProof="1">
                <a:solidFill>
                  <a:srgbClr val="7030A0"/>
                </a:solidFill>
                <a:latin typeface="Cambria Math"/>
                <a:ea typeface="Cambria Math"/>
              </a:rPr>
              <a:t>CRS 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M = (</a:t>
            </a:r>
            <a:r>
              <a:rPr lang="en-US" b="1" i="1" dirty="0">
                <a:solidFill>
                  <a:srgbClr val="7030A0"/>
                </a:solidFill>
                <a:latin typeface="Cambria Math"/>
                <a:ea typeface="Cambria Math"/>
              </a:rPr>
              <a:t>Σ, Γ, I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b="1" i="1" noProof="1">
                <a:solidFill>
                  <a:srgbClr val="7030A0"/>
                </a:solidFill>
                <a:latin typeface="Cambria Math"/>
                <a:ea typeface="Cambria Math"/>
              </a:rPr>
              <a:t> </a:t>
            </a:r>
            <a:r>
              <a:rPr lang="en-US" dirty="0"/>
              <a:t> such that: </a:t>
            </a:r>
          </a:p>
          <a:p>
            <a:pPr lvl="1"/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Γ</a:t>
            </a:r>
            <a:r>
              <a:rPr lang="en-US" b="1" i="1" dirty="0">
                <a:solidFill>
                  <a:srgbClr val="7030A0"/>
                </a:solidFill>
                <a:latin typeface="Cambria Math"/>
                <a:ea typeface="Cambria Math"/>
              </a:rPr>
              <a:t> = </a:t>
            </a:r>
            <a:r>
              <a:rPr lang="el-GR" b="1" i="1" dirty="0">
                <a:solidFill>
                  <a:srgbClr val="7030A0"/>
                </a:solidFill>
                <a:latin typeface="Cambria Math"/>
                <a:ea typeface="Cambria Math"/>
              </a:rPr>
              <a:t>Σ ∪</a:t>
            </a:r>
            <a:r>
              <a:rPr lang="en-US" b="1" i="1" dirty="0">
                <a:solidFill>
                  <a:srgbClr val="7030A0"/>
                </a:solidFill>
                <a:latin typeface="Cambria Math"/>
                <a:ea typeface="Cambria Math"/>
              </a:rPr>
              <a:t> {</a:t>
            </a:r>
            <a:r>
              <a:rPr lang="en-US" b="1" i="1" noProof="1">
                <a:solidFill>
                  <a:srgbClr val="7030A0"/>
                </a:solidFill>
                <a:latin typeface="Cambria Math"/>
                <a:ea typeface="Cambria Math"/>
              </a:rPr>
              <a:t>Δ</a:t>
            </a:r>
            <a:r>
              <a:rPr lang="en-US" b="1" i="1" dirty="0">
                <a:solidFill>
                  <a:srgbClr val="7030A0"/>
                </a:solidFill>
                <a:latin typeface="Cambria Math"/>
                <a:ea typeface="Cambria Math"/>
              </a:rPr>
              <a:t>} </a:t>
            </a:r>
            <a:r>
              <a:rPr lang="en-US" b="1" i="1" dirty="0">
                <a:solidFill>
                  <a:srgbClr val="002060"/>
                </a:solidFill>
                <a:latin typeface="Cambria Math"/>
                <a:ea typeface="Cambria Math"/>
              </a:rPr>
              <a:t> </a:t>
            </a:r>
            <a:r>
              <a:rPr lang="en-US" dirty="0"/>
              <a:t>where </a:t>
            </a:r>
            <a:r>
              <a:rPr lang="en-US" b="1" i="1" noProof="1">
                <a:solidFill>
                  <a:srgbClr val="7030A0"/>
                </a:solidFill>
                <a:latin typeface="Cambria Math"/>
                <a:ea typeface="Cambria Math"/>
              </a:rPr>
              <a:t>Δ</a:t>
            </a:r>
            <a:r>
              <a:rPr lang="en-US" b="1" i="1" noProof="1">
                <a:solidFill>
                  <a:srgbClr val="002060"/>
                </a:solidFill>
                <a:latin typeface="Cambria Math"/>
                <a:ea typeface="Cambria Math"/>
              </a:rPr>
              <a:t>  </a:t>
            </a:r>
            <a:r>
              <a:rPr lang="en-US" dirty="0"/>
              <a:t>is a new </a:t>
            </a:r>
            <a:r>
              <a:rPr lang="en-US" dirty="0" smtClean="0"/>
              <a:t>symbol, </a:t>
            </a:r>
            <a:r>
              <a:rPr lang="en-US" dirty="0"/>
              <a:t>and </a:t>
            </a:r>
          </a:p>
          <a:p>
            <a:pPr lvl="1"/>
            <a:r>
              <a:rPr lang="en-US" dirty="0"/>
              <a:t>For each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, z</a:t>
            </a:r>
            <a:r>
              <a:rPr lang="en-US" i="1" dirty="0">
                <a:latin typeface="Cambria Math"/>
                <a:ea typeface="Cambria Math"/>
              </a:rPr>
              <a:t> → t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) </a:t>
            </a:r>
            <a:r>
              <a:rPr lang="en-US" i="1" dirty="0">
                <a:latin typeface="Cambria Math"/>
                <a:ea typeface="Cambria Math"/>
              </a:rPr>
              <a:t>∊ I </a:t>
            </a:r>
            <a:r>
              <a:rPr lang="en-US" dirty="0">
                <a:ea typeface="Cambria Math"/>
              </a:rPr>
              <a:t>: </a:t>
            </a:r>
            <a:r>
              <a:rPr lang="en-US" b="1" i="1" dirty="0">
                <a:solidFill>
                  <a:srgbClr val="7030A0"/>
                </a:solidFill>
                <a:latin typeface="Cambria Math"/>
                <a:ea typeface="Cambria Math"/>
              </a:rPr>
              <a:t>z ∊ </a:t>
            </a:r>
            <a:r>
              <a:rPr lang="el-GR" b="1" i="1" dirty="0">
                <a:solidFill>
                  <a:srgbClr val="7030A0"/>
                </a:solidFill>
                <a:latin typeface="Cambria Math"/>
                <a:ea typeface="Cambria Math"/>
              </a:rPr>
              <a:t>Γ</a:t>
            </a:r>
            <a:r>
              <a:rPr lang="en-US" b="1" i="1" baseline="30000" dirty="0">
                <a:solidFill>
                  <a:srgbClr val="7030A0"/>
                </a:solidFill>
                <a:latin typeface="Cambria Math"/>
                <a:ea typeface="Cambria Math"/>
              </a:rPr>
              <a:t>+</a:t>
            </a:r>
            <a:r>
              <a:rPr lang="en-US" b="1" i="1" dirty="0">
                <a:solidFill>
                  <a:srgbClr val="7030A0"/>
                </a:solidFill>
                <a:latin typeface="Cambria Math"/>
                <a:ea typeface="Cambria Math"/>
              </a:rPr>
              <a:t>, </a:t>
            </a:r>
            <a:r>
              <a:rPr lang="en-US" b="1" i="1" dirty="0" smtClean="0">
                <a:solidFill>
                  <a:srgbClr val="7030A0"/>
                </a:solidFill>
                <a:latin typeface="Cambria Math"/>
                <a:ea typeface="Cambria Math"/>
              </a:rPr>
              <a:t>t = </a:t>
            </a:r>
            <a:r>
              <a:rPr lang="el-GR" b="1" i="1" dirty="0" smtClean="0">
                <a:solidFill>
                  <a:srgbClr val="7030A0"/>
                </a:solidFill>
                <a:latin typeface="Cambria Math"/>
                <a:ea typeface="Cambria Math"/>
              </a:rPr>
              <a:t>Δ</a:t>
            </a:r>
            <a:r>
              <a:rPr lang="en-US" b="1" i="1" baseline="30000" dirty="0" err="1" smtClean="0">
                <a:solidFill>
                  <a:srgbClr val="7030A0"/>
                </a:solidFill>
                <a:latin typeface="Cambria Math"/>
                <a:ea typeface="Cambria Math"/>
              </a:rPr>
              <a:t>i</a:t>
            </a:r>
            <a:r>
              <a:rPr lang="en-US" b="1" i="1" dirty="0" smtClean="0">
                <a:solidFill>
                  <a:srgbClr val="7030A0"/>
                </a:solidFill>
                <a:latin typeface="Cambria Math"/>
                <a:ea typeface="Cambria Math"/>
              </a:rPr>
              <a:t> , 0 ≤ </a:t>
            </a:r>
            <a:r>
              <a:rPr lang="en-US" b="1" i="1" dirty="0" err="1" smtClean="0">
                <a:solidFill>
                  <a:srgbClr val="7030A0"/>
                </a:solidFill>
                <a:latin typeface="Cambria Math"/>
                <a:ea typeface="Cambria Math"/>
              </a:rPr>
              <a:t>i</a:t>
            </a:r>
            <a:r>
              <a:rPr lang="en-US" b="1" i="1" dirty="0" smtClean="0">
                <a:solidFill>
                  <a:srgbClr val="7030A0"/>
                </a:solidFill>
                <a:latin typeface="Cambria Math"/>
                <a:ea typeface="Cambria Math"/>
              </a:rPr>
              <a:t> </a:t>
            </a:r>
            <a:r>
              <a:rPr lang="en-US" b="1" i="1" dirty="0">
                <a:solidFill>
                  <a:srgbClr val="7030A0"/>
                </a:solidFill>
                <a:latin typeface="Cambria Math"/>
                <a:ea typeface="Cambria Math"/>
              </a:rPr>
              <a:t>≤ </a:t>
            </a:r>
            <a:r>
              <a:rPr lang="en-US" b="1" i="1" dirty="0" smtClean="0">
                <a:solidFill>
                  <a:srgbClr val="7030A0"/>
                </a:solidFill>
                <a:latin typeface="Cambria Math"/>
                <a:ea typeface="Cambria Math"/>
              </a:rPr>
              <a:t>|z|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060848"/>
            <a:ext cx="1146050" cy="70408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501008"/>
            <a:ext cx="1146050" cy="70408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013176"/>
            <a:ext cx="1146050" cy="704089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246" y="3501008"/>
            <a:ext cx="1146050" cy="70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31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</a:t>
            </a:r>
            <a:r>
              <a:rPr lang="en-US" b="1" i="1" baseline="-25000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= {</a:t>
            </a:r>
            <a:r>
              <a:rPr lang="en-US" b="1" i="1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="1" i="1" baseline="30000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="1" i="1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b="1" i="1" baseline="30000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| n </a:t>
            </a:r>
            <a:r>
              <a:rPr lang="en-US" b="1" i="1" dirty="0">
                <a:solidFill>
                  <a:srgbClr val="7030A0"/>
                </a:solidFill>
                <a:latin typeface="Cambria Math"/>
                <a:ea typeface="Cambria Math"/>
              </a:rPr>
              <a:t>&gt; 0}</a:t>
            </a:r>
            <a:r>
              <a:rPr lang="en-US" dirty="0">
                <a:ea typeface="Cambria Math"/>
              </a:rPr>
              <a:t> 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/>
                <a:ea typeface="Cambria Math"/>
              </a:rPr>
              <a:t>∪ {</a:t>
            </a:r>
            <a:r>
              <a:rPr lang="el-GR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/>
                <a:ea typeface="Cambria Math"/>
              </a:rPr>
              <a:t>λ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/>
                <a:ea typeface="Cambria Math"/>
              </a:rPr>
              <a:t>} </a:t>
            </a:r>
            <a:r>
              <a:rPr lang="en-US" dirty="0">
                <a:ea typeface="Cambria Math"/>
              </a:rPr>
              <a:t>:</a:t>
            </a:r>
            <a:endParaRPr lang="en-US" b="1" i="1" dirty="0">
              <a:solidFill>
                <a:srgbClr val="002060"/>
              </a:solidFill>
              <a:latin typeface="Cambria Math"/>
              <a:ea typeface="Cambria Math"/>
            </a:endParaRPr>
          </a:p>
          <a:p>
            <a:r>
              <a:rPr lang="en-US" b="1" i="1" dirty="0" smtClean="0">
                <a:solidFill>
                  <a:srgbClr val="002060"/>
                </a:solidFill>
                <a:latin typeface="Cambria Math"/>
                <a:ea typeface="Cambria Math"/>
              </a:rPr>
              <a:t>1-cl-RA</a:t>
            </a:r>
            <a:r>
              <a:rPr lang="en-US" b="1" dirty="0" smtClean="0">
                <a:solidFill>
                  <a:srgbClr val="002060"/>
                </a:solidFill>
                <a:ea typeface="Cambria Math"/>
              </a:rPr>
              <a:t> </a:t>
            </a:r>
            <a:r>
              <a:rPr lang="en-US" b="1" i="1" dirty="0">
                <a:solidFill>
                  <a:srgbClr val="002060"/>
                </a:solidFill>
                <a:latin typeface="Cambria Math"/>
                <a:ea typeface="Cambria Math"/>
              </a:rPr>
              <a:t>M = ({a, b}, I) </a:t>
            </a:r>
            <a:r>
              <a:rPr lang="en-US" i="1" dirty="0">
                <a:ea typeface="Cambria Math"/>
              </a:rPr>
              <a:t>,</a:t>
            </a:r>
          </a:p>
          <a:p>
            <a:r>
              <a:rPr lang="en-US" b="1" dirty="0">
                <a:solidFill>
                  <a:srgbClr val="7030A0"/>
                </a:solidFill>
                <a:ea typeface="Cambria Math"/>
              </a:rPr>
              <a:t>Instructions</a:t>
            </a:r>
            <a:r>
              <a:rPr lang="en-US" dirty="0">
                <a:solidFill>
                  <a:srgbClr val="7030A0"/>
                </a:solidFill>
                <a:ea typeface="Cambria Math"/>
              </a:rPr>
              <a:t> </a:t>
            </a:r>
            <a:r>
              <a:rPr lang="en-US" b="1" i="1" dirty="0">
                <a:solidFill>
                  <a:srgbClr val="7030A0"/>
                </a:solidFill>
                <a:latin typeface="Cambria Math"/>
                <a:ea typeface="Cambria Math"/>
              </a:rPr>
              <a:t>I</a:t>
            </a:r>
            <a:r>
              <a:rPr lang="en-US" dirty="0">
                <a:solidFill>
                  <a:srgbClr val="7030A0"/>
                </a:solidFill>
                <a:ea typeface="Cambria Math"/>
              </a:rPr>
              <a:t> </a:t>
            </a:r>
            <a:r>
              <a:rPr lang="en-US" dirty="0">
                <a:ea typeface="Cambria Math"/>
              </a:rPr>
              <a:t> are: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  <a:p>
            <a:pPr lvl="1"/>
            <a:r>
              <a:rPr lang="en-US" i="1" dirty="0">
                <a:latin typeface="Cambria Math" pitchFamily="18" charset="0"/>
                <a:ea typeface="Cambria Math" pitchFamily="18" charset="0"/>
              </a:rPr>
              <a:t>R1 = (</a:t>
            </a:r>
            <a:r>
              <a:rPr lang="en-US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u="sng" dirty="0" err="1">
                <a:latin typeface="Cambria Math" pitchFamily="18" charset="0"/>
                <a:ea typeface="Cambria Math" pitchFamily="18" charset="0"/>
              </a:rPr>
              <a:t>ab</a:t>
            </a:r>
            <a:r>
              <a:rPr lang="en-US" i="1" dirty="0">
                <a:latin typeface="Cambria Math"/>
                <a:ea typeface="Cambria Math"/>
              </a:rPr>
              <a:t> → </a:t>
            </a:r>
            <a:r>
              <a:rPr lang="el-GR" i="1" dirty="0">
                <a:latin typeface="Cambria Math"/>
                <a:ea typeface="Cambria Math"/>
              </a:rPr>
              <a:t>λ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i="1" dirty="0">
                <a:ea typeface="Cambria Math"/>
              </a:rPr>
              <a:t> ,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  <a:p>
            <a:pPr lvl="1"/>
            <a:r>
              <a:rPr lang="en-US" i="1" dirty="0">
                <a:latin typeface="Cambria Math" pitchFamily="18" charset="0"/>
                <a:ea typeface="Cambria Math" pitchFamily="18" charset="0"/>
              </a:rPr>
              <a:t>R2 = (</a:t>
            </a:r>
            <a:r>
              <a:rPr lang="en-US" i="1" dirty="0">
                <a:solidFill>
                  <a:srgbClr val="00B050"/>
                </a:solidFill>
                <a:latin typeface="Cambria Math"/>
                <a:ea typeface="Cambria Math"/>
              </a:rPr>
              <a:t>¢</a:t>
            </a:r>
            <a:r>
              <a:rPr lang="en-US" i="1" dirty="0">
                <a:latin typeface="Cambria Math"/>
                <a:ea typeface="Cambria Math"/>
              </a:rPr>
              <a:t>, </a:t>
            </a:r>
            <a:r>
              <a:rPr lang="en-US" i="1" u="sng" dirty="0" err="1">
                <a:latin typeface="Cambria Math"/>
                <a:ea typeface="Cambria Math"/>
              </a:rPr>
              <a:t>ab</a:t>
            </a:r>
            <a:r>
              <a:rPr lang="en-US" i="1" dirty="0">
                <a:latin typeface="Cambria Math"/>
                <a:ea typeface="Cambria Math"/>
              </a:rPr>
              <a:t> → </a:t>
            </a:r>
            <a:r>
              <a:rPr lang="el-GR" i="1" dirty="0">
                <a:latin typeface="Cambria Math"/>
                <a:ea typeface="Cambria Math"/>
              </a:rPr>
              <a:t>λ</a:t>
            </a:r>
            <a:r>
              <a:rPr lang="en-US" i="1" dirty="0">
                <a:latin typeface="Cambria Math"/>
                <a:ea typeface="Cambria Math"/>
              </a:rPr>
              <a:t>, </a:t>
            </a:r>
            <a:r>
              <a:rPr lang="en-US" i="1" dirty="0">
                <a:solidFill>
                  <a:srgbClr val="00B050"/>
                </a:solidFill>
                <a:latin typeface="Cambria Math"/>
                <a:ea typeface="Cambria Math"/>
              </a:rPr>
              <a:t>$</a:t>
            </a:r>
            <a:r>
              <a:rPr lang="en-US" i="1" dirty="0">
                <a:latin typeface="Cambria Math"/>
                <a:ea typeface="Cambria Math"/>
              </a:rPr>
              <a:t>)</a:t>
            </a:r>
            <a:r>
              <a:rPr lang="en-US" i="1" dirty="0">
                <a:ea typeface="Cambria Math"/>
              </a:rPr>
              <a:t> </a:t>
            </a:r>
            <a:r>
              <a:rPr lang="en-US" i="1" dirty="0" smtClean="0">
                <a:ea typeface="Cambria Math"/>
              </a:rPr>
              <a:t>.</a:t>
            </a:r>
            <a:endParaRPr lang="en-US" b="1" u="sng" dirty="0" smtClean="0">
              <a:ea typeface="Cambria Math" pitchFamily="18" charset="0"/>
            </a:endParaRPr>
          </a:p>
          <a:p>
            <a:pPr lvl="1"/>
            <a:endParaRPr lang="en-US" b="1" u="sng" dirty="0">
              <a:ea typeface="Cambria Math" pitchFamily="18" charset="0"/>
            </a:endParaRPr>
          </a:p>
          <a:p>
            <a:pPr lvl="1"/>
            <a:endParaRPr lang="en-US" b="1" u="sng" dirty="0" smtClean="0">
              <a:ea typeface="Cambria Math" pitchFamily="18" charset="0"/>
            </a:endParaRPr>
          </a:p>
          <a:p>
            <a:pPr lvl="1"/>
            <a:endParaRPr lang="en-US" b="1" u="sng" dirty="0">
              <a:ea typeface="Cambria Math" pitchFamily="18" charset="0"/>
            </a:endParaRPr>
          </a:p>
          <a:p>
            <a:pPr lvl="1"/>
            <a:endParaRPr lang="en-US" b="1" u="sng" dirty="0" smtClean="0">
              <a:ea typeface="Cambria Math" pitchFamily="18" charset="0"/>
            </a:endParaRPr>
          </a:p>
          <a:p>
            <a:pPr lvl="1"/>
            <a:endParaRPr lang="en-US" b="1" u="sng" dirty="0" smtClean="0">
              <a:ea typeface="Cambria Math" pitchFamily="18" charset="0"/>
            </a:endParaRPr>
          </a:p>
          <a:p>
            <a:r>
              <a:rPr lang="en-US" b="1" u="sng" dirty="0" smtClean="0">
                <a:ea typeface="Cambria Math" pitchFamily="18" charset="0"/>
              </a:rPr>
              <a:t>Note</a:t>
            </a:r>
            <a:r>
              <a:rPr lang="en-US" dirty="0">
                <a:ea typeface="Cambria Math" pitchFamily="18" charset="0"/>
              </a:rPr>
              <a:t>: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  <a:p>
            <a:pPr lvl="1"/>
            <a:r>
              <a:rPr lang="en-US" dirty="0">
                <a:solidFill>
                  <a:srgbClr val="002060"/>
                </a:solidFill>
                <a:ea typeface="Cambria Math"/>
              </a:rPr>
              <a:t>We </a:t>
            </a:r>
            <a:r>
              <a:rPr lang="en-US" b="1" dirty="0">
                <a:solidFill>
                  <a:srgbClr val="002060"/>
                </a:solidFill>
                <a:ea typeface="Cambria Math"/>
              </a:rPr>
              <a:t>did not use </a:t>
            </a:r>
            <a:r>
              <a:rPr lang="en-US" b="1" i="1" noProof="1">
                <a:solidFill>
                  <a:srgbClr val="002060"/>
                </a:solidFill>
                <a:latin typeface="Cambria Math"/>
                <a:ea typeface="Cambria Math"/>
              </a:rPr>
              <a:t>Δ</a:t>
            </a:r>
            <a:r>
              <a:rPr lang="en-US" dirty="0" smtClean="0">
                <a:ea typeface="Cambria Math"/>
              </a:rPr>
              <a:t>.</a:t>
            </a:r>
            <a:endParaRPr lang="en-US" dirty="0">
              <a:ea typeface="Cambria Math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2749"/>
            <a:ext cx="3492500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954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</a:t>
            </a:r>
            <a:r>
              <a:rPr lang="en-US" b="1" i="1" baseline="-25000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= {</a:t>
            </a:r>
            <a:r>
              <a:rPr lang="en-US" b="1" i="1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="1" i="1" baseline="30000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="1" i="1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cb</a:t>
            </a:r>
            <a:r>
              <a:rPr lang="en-US" b="1" i="1" baseline="30000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| n </a:t>
            </a:r>
            <a:r>
              <a:rPr lang="en-US" b="1" i="1" dirty="0">
                <a:solidFill>
                  <a:srgbClr val="7030A0"/>
                </a:solidFill>
                <a:latin typeface="Cambria Math"/>
                <a:ea typeface="Cambria Math"/>
              </a:rPr>
              <a:t>&gt; 0} 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/>
                <a:ea typeface="Cambria Math"/>
              </a:rPr>
              <a:t>∪ {</a:t>
            </a:r>
            <a:r>
              <a:rPr lang="el-GR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/>
                <a:ea typeface="Cambria Math"/>
              </a:rPr>
              <a:t>λ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/>
                <a:ea typeface="Cambria Math"/>
              </a:rPr>
              <a:t>}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Cambria Math"/>
              </a:rPr>
              <a:t> </a:t>
            </a:r>
            <a:r>
              <a:rPr lang="en-US" dirty="0">
                <a:ea typeface="Cambria Math"/>
              </a:rPr>
              <a:t>: </a:t>
            </a:r>
          </a:p>
          <a:p>
            <a:r>
              <a:rPr lang="en-US" b="1" i="1" dirty="0" smtClean="0">
                <a:solidFill>
                  <a:srgbClr val="002060"/>
                </a:solidFill>
                <a:latin typeface="Cambria Math"/>
                <a:ea typeface="Cambria Math"/>
              </a:rPr>
              <a:t>1-</a:t>
            </a:r>
            <a:r>
              <a:rPr lang="en-US" b="1" i="1" noProof="1" smtClean="0">
                <a:solidFill>
                  <a:srgbClr val="002060"/>
                </a:solidFill>
                <a:latin typeface="Cambria Math"/>
                <a:ea typeface="Cambria Math"/>
              </a:rPr>
              <a:t>Δ-</a:t>
            </a:r>
            <a:r>
              <a:rPr lang="en-US" b="1" i="1" dirty="0" smtClean="0">
                <a:solidFill>
                  <a:srgbClr val="002060"/>
                </a:solidFill>
                <a:latin typeface="Cambria Math"/>
                <a:ea typeface="Cambria Math"/>
              </a:rPr>
              <a:t>cl-RA</a:t>
            </a:r>
            <a:r>
              <a:rPr lang="en-US" b="1" dirty="0" smtClean="0">
                <a:solidFill>
                  <a:srgbClr val="002060"/>
                </a:solidFill>
                <a:ea typeface="Cambria Math"/>
              </a:rPr>
              <a:t> </a:t>
            </a:r>
            <a:r>
              <a:rPr lang="en-US" b="1" i="1" dirty="0" smtClean="0">
                <a:solidFill>
                  <a:srgbClr val="002060"/>
                </a:solidFill>
                <a:latin typeface="Cambria Math"/>
                <a:ea typeface="Cambria Math"/>
              </a:rPr>
              <a:t>M </a:t>
            </a:r>
            <a:r>
              <a:rPr lang="en-US" b="1" i="1" dirty="0">
                <a:solidFill>
                  <a:srgbClr val="002060"/>
                </a:solidFill>
                <a:latin typeface="Cambria Math"/>
                <a:ea typeface="Cambria Math"/>
              </a:rPr>
              <a:t>= ({a, b, c}, I)</a:t>
            </a:r>
            <a:r>
              <a:rPr lang="en-US" b="1" i="1" dirty="0">
                <a:solidFill>
                  <a:srgbClr val="7030A0"/>
                </a:solidFill>
                <a:latin typeface="Cambria Math"/>
                <a:ea typeface="Cambria Math"/>
              </a:rPr>
              <a:t> </a:t>
            </a:r>
            <a:r>
              <a:rPr lang="en-US" i="1" dirty="0">
                <a:ea typeface="Cambria Math"/>
              </a:rPr>
              <a:t>,</a:t>
            </a:r>
          </a:p>
          <a:p>
            <a:r>
              <a:rPr lang="en-US" b="1" dirty="0">
                <a:solidFill>
                  <a:srgbClr val="7030A0"/>
                </a:solidFill>
                <a:ea typeface="Cambria Math"/>
              </a:rPr>
              <a:t>Instructions </a:t>
            </a:r>
            <a:r>
              <a:rPr lang="en-US" b="1" i="1" dirty="0">
                <a:solidFill>
                  <a:srgbClr val="7030A0"/>
                </a:solidFill>
                <a:latin typeface="Cambria Math"/>
                <a:ea typeface="Cambria Math"/>
              </a:rPr>
              <a:t>I</a:t>
            </a:r>
            <a:r>
              <a:rPr lang="en-US" b="1" dirty="0">
                <a:solidFill>
                  <a:srgbClr val="7030A0"/>
                </a:solidFill>
                <a:ea typeface="Cambria Math"/>
              </a:rPr>
              <a:t> </a:t>
            </a:r>
            <a:r>
              <a:rPr lang="en-US" dirty="0">
                <a:ea typeface="Cambria Math"/>
              </a:rPr>
              <a:t> are:</a:t>
            </a:r>
            <a:endParaRPr lang="en-US" baseline="-25000" dirty="0"/>
          </a:p>
          <a:p>
            <a:pPr lvl="1"/>
            <a:r>
              <a:rPr lang="en-US" i="1" dirty="0">
                <a:latin typeface="Cambria Math" pitchFamily="18" charset="0"/>
                <a:ea typeface="Cambria Math" pitchFamily="18" charset="0"/>
              </a:rPr>
              <a:t>R1 = (</a:t>
            </a:r>
            <a:r>
              <a:rPr lang="en-US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u="sng" dirty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i="1" dirty="0">
                <a:latin typeface="Cambria Math"/>
                <a:ea typeface="Cambria Math"/>
              </a:rPr>
              <a:t> → </a:t>
            </a:r>
            <a:r>
              <a:rPr lang="en-US" i="1" noProof="1">
                <a:latin typeface="Cambria Math"/>
                <a:ea typeface="Cambria Math"/>
              </a:rPr>
              <a:t>Δ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i="1" dirty="0">
                <a:ea typeface="Cambria Math"/>
              </a:rPr>
              <a:t> ,</a:t>
            </a:r>
          </a:p>
          <a:p>
            <a:pPr lvl="1"/>
            <a:r>
              <a:rPr lang="en-US" i="1" dirty="0">
                <a:latin typeface="Cambria Math" pitchFamily="18" charset="0"/>
                <a:ea typeface="Cambria Math" pitchFamily="18" charset="0"/>
              </a:rPr>
              <a:t>R2 = (</a:t>
            </a:r>
            <a:r>
              <a:rPr lang="en-US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u="sng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i="1" u="sng" noProof="1">
                <a:latin typeface="Cambria Math"/>
                <a:ea typeface="Cambria Math"/>
              </a:rPr>
              <a:t>Δ</a:t>
            </a:r>
            <a:r>
              <a:rPr lang="en-US" i="1" u="sng" dirty="0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i="1" dirty="0">
                <a:latin typeface="Cambria Math"/>
                <a:ea typeface="Cambria Math"/>
              </a:rPr>
              <a:t> → </a:t>
            </a:r>
            <a:r>
              <a:rPr lang="en-US" i="1" noProof="1">
                <a:latin typeface="Cambria Math"/>
                <a:ea typeface="Cambria Math"/>
              </a:rPr>
              <a:t>Δ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i="1" dirty="0">
                <a:ea typeface="Cambria Math"/>
              </a:rPr>
              <a:t> , 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  <a:p>
            <a:pPr lvl="1"/>
            <a:r>
              <a:rPr lang="en-US" i="1" dirty="0">
                <a:latin typeface="Cambria Math" pitchFamily="18" charset="0"/>
                <a:ea typeface="Cambria Math" pitchFamily="18" charset="0"/>
              </a:rPr>
              <a:t>R3 = (</a:t>
            </a:r>
            <a:r>
              <a:rPr lang="en-US" i="1" dirty="0">
                <a:solidFill>
                  <a:srgbClr val="00B050"/>
                </a:solidFill>
                <a:latin typeface="Cambria Math"/>
                <a:ea typeface="Cambria Math"/>
              </a:rPr>
              <a:t>¢</a:t>
            </a:r>
            <a:r>
              <a:rPr lang="en-US" i="1" dirty="0">
                <a:latin typeface="Cambria Math"/>
                <a:ea typeface="Cambria Math"/>
              </a:rPr>
              <a:t>, </a:t>
            </a:r>
            <a:r>
              <a:rPr lang="en-US" i="1" u="sng" dirty="0">
                <a:latin typeface="Cambria Math"/>
                <a:ea typeface="Cambria Math"/>
              </a:rPr>
              <a:t>a</a:t>
            </a:r>
            <a:r>
              <a:rPr lang="en-US" i="1" u="sng" noProof="1">
                <a:latin typeface="Cambria Math"/>
                <a:ea typeface="Cambria Math"/>
              </a:rPr>
              <a:t>Δ</a:t>
            </a:r>
            <a:r>
              <a:rPr lang="en-US" i="1" u="sng" dirty="0">
                <a:latin typeface="Cambria Math"/>
                <a:ea typeface="Cambria Math"/>
              </a:rPr>
              <a:t>b</a:t>
            </a:r>
            <a:r>
              <a:rPr lang="en-US" i="1" dirty="0">
                <a:latin typeface="Cambria Math"/>
                <a:ea typeface="Cambria Math"/>
              </a:rPr>
              <a:t> → </a:t>
            </a:r>
            <a:r>
              <a:rPr lang="el-GR" i="1" dirty="0">
                <a:latin typeface="Cambria Math"/>
                <a:ea typeface="Cambria Math"/>
              </a:rPr>
              <a:t>λ</a:t>
            </a:r>
            <a:r>
              <a:rPr lang="en-US" i="1" dirty="0">
                <a:latin typeface="Cambria Math"/>
                <a:ea typeface="Cambria Math"/>
              </a:rPr>
              <a:t>, </a:t>
            </a:r>
            <a:r>
              <a:rPr lang="en-US" i="1" dirty="0">
                <a:solidFill>
                  <a:srgbClr val="00B050"/>
                </a:solidFill>
                <a:latin typeface="Cambria Math"/>
                <a:ea typeface="Cambria Math"/>
              </a:rPr>
              <a:t>$</a:t>
            </a:r>
            <a:r>
              <a:rPr lang="en-US" i="1" dirty="0">
                <a:latin typeface="Cambria Math"/>
                <a:ea typeface="Cambria Math"/>
              </a:rPr>
              <a:t>)</a:t>
            </a:r>
            <a:r>
              <a:rPr lang="en-US" i="1" dirty="0">
                <a:ea typeface="Cambria Math"/>
              </a:rPr>
              <a:t> .</a:t>
            </a:r>
            <a:endParaRPr lang="en-US" i="1" dirty="0">
              <a:latin typeface="Cambria Math"/>
              <a:ea typeface="Cambria Math"/>
            </a:endParaRPr>
          </a:p>
          <a:p>
            <a:pPr lvl="1"/>
            <a:endParaRPr lang="en-US" dirty="0" smtClean="0">
              <a:ea typeface="Cambria Math" pitchFamily="18" charset="0"/>
            </a:endParaRPr>
          </a:p>
          <a:p>
            <a:pPr lvl="1"/>
            <a:endParaRPr lang="en-US" dirty="0">
              <a:ea typeface="Cambria Math" pitchFamily="18" charset="0"/>
            </a:endParaRPr>
          </a:p>
          <a:p>
            <a:pPr lvl="1"/>
            <a:endParaRPr lang="en-US" dirty="0" smtClean="0">
              <a:ea typeface="Cambria Math" pitchFamily="18" charset="0"/>
            </a:endParaRPr>
          </a:p>
          <a:p>
            <a:pPr lvl="1"/>
            <a:endParaRPr lang="en-US" dirty="0">
              <a:ea typeface="Cambria Math" pitchFamily="18" charset="0"/>
            </a:endParaRPr>
          </a:p>
          <a:p>
            <a:r>
              <a:rPr lang="en-US" b="1" u="sng" dirty="0">
                <a:ea typeface="Cambria Math"/>
              </a:rPr>
              <a:t>Note</a:t>
            </a:r>
            <a:r>
              <a:rPr lang="en-US" dirty="0">
                <a:ea typeface="Cambria Math"/>
              </a:rPr>
              <a:t>: </a:t>
            </a:r>
          </a:p>
          <a:p>
            <a:pPr lvl="1"/>
            <a:r>
              <a:rPr lang="en-US" dirty="0">
                <a:solidFill>
                  <a:srgbClr val="C00000"/>
                </a:solidFill>
                <a:ea typeface="Cambria Math"/>
              </a:rPr>
              <a:t>We </a:t>
            </a:r>
            <a:r>
              <a:rPr lang="en-US" b="1" dirty="0">
                <a:solidFill>
                  <a:srgbClr val="C00000"/>
                </a:solidFill>
                <a:ea typeface="Cambria Math"/>
              </a:rPr>
              <a:t>must use </a:t>
            </a:r>
            <a:r>
              <a:rPr lang="en-US" b="1" i="1" noProof="1">
                <a:solidFill>
                  <a:srgbClr val="C00000"/>
                </a:solidFill>
                <a:latin typeface="Cambria Math"/>
                <a:ea typeface="Cambria Math"/>
              </a:rPr>
              <a:t>Δ</a:t>
            </a:r>
            <a:r>
              <a:rPr lang="en-US" dirty="0" smtClean="0">
                <a:ea typeface="Cambria Math"/>
              </a:rPr>
              <a:t>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244" y="1485568"/>
            <a:ext cx="3319463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7110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snosť">
  <a:themeElements>
    <a:clrScheme name="Jasnosť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, klas. ver.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asnosť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1232</TotalTime>
  <Words>3208</Words>
  <Application>Microsoft Office PowerPoint</Application>
  <PresentationFormat>Prezentácia na obrazovke (4:3)</PresentationFormat>
  <Paragraphs>281</Paragraphs>
  <Slides>32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32</vt:i4>
      </vt:variant>
    </vt:vector>
  </HeadingPairs>
  <TitlesOfParts>
    <vt:vector size="33" baseType="lpstr">
      <vt:lpstr>Jasnosť</vt:lpstr>
      <vt:lpstr>Limited Context Restarting Automata and McNaughton Families Of Languages</vt:lpstr>
      <vt:lpstr>Introduction</vt:lpstr>
      <vt:lpstr>Part I: Introduction</vt:lpstr>
      <vt:lpstr>Part II: Clearing Restarting Automata</vt:lpstr>
      <vt:lpstr>Rewriting</vt:lpstr>
      <vt:lpstr>Empty Word</vt:lpstr>
      <vt:lpstr>Clearing Restarting Automata</vt:lpstr>
      <vt:lpstr>Example 1</vt:lpstr>
      <vt:lpstr>Example 2</vt:lpstr>
      <vt:lpstr>Clearing Restarting Automata</vt:lpstr>
      <vt:lpstr>Clearing Restarting Automata</vt:lpstr>
      <vt:lpstr>Clearing Restarting Automata</vt:lpstr>
      <vt:lpstr>Part III: Limited Context RA</vt:lpstr>
      <vt:lpstr>Limited Context Restarting Automata</vt:lpstr>
      <vt:lpstr>lc-RA[ ℛ0’]  and lc-RA[ ℛ0 ]</vt:lpstr>
      <vt:lpstr>lc-RA[ ℛ1’]</vt:lpstr>
      <vt:lpstr>lc-RA[ ℛ1 ]</vt:lpstr>
      <vt:lpstr>lc-RA[ ℛ2’]  and lc-RA[ ℛ2 ]</vt:lpstr>
      <vt:lpstr>lc-RA[ ℛ2’]  and lc-RA[ ℛ2 ]</vt:lpstr>
      <vt:lpstr>lc-RA[ ℛ3’]  and lc-RA[ ℛ3 ]</vt:lpstr>
      <vt:lpstr>Limited Context Restarting Automata</vt:lpstr>
      <vt:lpstr>Part IV: Confluent lc-RA</vt:lpstr>
      <vt:lpstr>lc-RA[ con-ℛ0’]  and lc-RA[ con-ℛ0 ]</vt:lpstr>
      <vt:lpstr>lc-RA[ con-ℛ3’]  and lc-RA[ con-ℛ3 ]</vt:lpstr>
      <vt:lpstr>lc-RA[ con-ℛ2’]  and lc-RA[ con-ℛ2 ]</vt:lpstr>
      <vt:lpstr>lc-RA[ con-ℛ2’]  and lc-RA[ con-ℛ2 ]</vt:lpstr>
      <vt:lpstr>lc-RA[ con-ℛ1’]  and lc-RA[ con-ℛ1 ]</vt:lpstr>
      <vt:lpstr>lc-RA[ con-ℛ1’]  and lc-RA[ con-ℛ1 ]</vt:lpstr>
      <vt:lpstr>Confluent lc-RA</vt:lpstr>
      <vt:lpstr>Part V: Concluding Remarks</vt:lpstr>
      <vt:lpstr>References</vt:lpstr>
      <vt:lpstr>Thank You!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Limited Context Restarting Automata and McNaughton Families Of Languages</dc:title>
  <dc:creator>Cerno</dc:creator>
  <cp:lastModifiedBy>Cerno</cp:lastModifiedBy>
  <cp:revision>205</cp:revision>
  <dcterms:created xsi:type="dcterms:W3CDTF">2012-07-29T08:36:50Z</dcterms:created>
  <dcterms:modified xsi:type="dcterms:W3CDTF">2012-10-03T17:11:28Z</dcterms:modified>
</cp:coreProperties>
</file>