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3F6DD-4683-4552-B673-5F76B8944A43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68303-06B2-4508-9BD9-142A87741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68303-06B2-4508-9BD9-142A8774193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1B5F25F-B100-460E-9BD0-124327D90045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3ECD5C-4065-476D-858D-CE9562CED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Incorporating Delta Rules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</a:t>
            </a:r>
            <a:r>
              <a:rPr lang="sk-SK" dirty="0" err="1" smtClean="0"/>
              <a:t>Černo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use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  we get the following </a:t>
            </a:r>
            <a:r>
              <a:rPr lang="en-US" b="1" dirty="0" smtClean="0">
                <a:ea typeface="Cambria Math" pitchFamily="18" charset="0"/>
              </a:rPr>
              <a:t>new sample computation</a:t>
            </a:r>
            <a:r>
              <a:rPr lang="en-US" dirty="0" smtClean="0">
                <a:ea typeface="Cambria Math" pitchFamily="18" charset="0"/>
              </a:rPr>
              <a:t>:</a:t>
            </a:r>
            <a:endParaRPr lang="en-US" dirty="0" smtClean="0"/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</a:t>
            </a:r>
            <a:r>
              <a:rPr lang="en-US" i="1" u="sng" dirty="0" err="1" smtClean="0">
                <a:latin typeface="Cambria Math"/>
                <a:ea typeface="Cambria Math"/>
              </a:rPr>
              <a:t>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u="sng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accept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endParaRPr lang="en-US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k = 3</a:t>
            </a:r>
            <a:r>
              <a:rPr lang="en-US" dirty="0" smtClean="0"/>
              <a:t>  we get the following </a:t>
            </a:r>
            <a:r>
              <a:rPr lang="en-US" b="1" dirty="0" smtClean="0"/>
              <a:t>instructions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l-GR" i="1" dirty="0" smtClean="0">
                <a:solidFill>
                  <a:srgbClr val="00B05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aba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solidFill>
                  <a:srgbClr val="C0000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¢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).</a:t>
            </a:r>
          </a:p>
          <a:p>
            <a:r>
              <a:rPr lang="en-US" dirty="0" smtClean="0">
                <a:ea typeface="Cambria Math" pitchFamily="18" charset="0"/>
              </a:rPr>
              <a:t>For the resulting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3-cl-RA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-automaton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 pitchFamily="18" charset="0"/>
              </a:rPr>
              <a:t>  the following holds: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L(M) </a:t>
            </a:r>
            <a:r>
              <a:rPr lang="en-US" b="1" i="1" dirty="0" smtClean="0">
                <a:solidFill>
                  <a:srgbClr val="7030A0"/>
                </a:solidFill>
                <a:latin typeface="Cambria Math"/>
                <a:ea typeface="Cambria Math"/>
              </a:rPr>
              <a:t>= {(</a:t>
            </a:r>
            <a:r>
              <a:rPr lang="en-US" b="1" i="1" dirty="0" err="1" smtClean="0">
                <a:solidFill>
                  <a:srgbClr val="7030A0"/>
                </a:solidFill>
                <a:latin typeface="Cambria Math"/>
                <a:ea typeface="Cambria Math"/>
              </a:rPr>
              <a:t>ab</a:t>
            </a:r>
            <a:r>
              <a:rPr lang="en-US" b="1" i="1" dirty="0" smtClean="0">
                <a:solidFill>
                  <a:srgbClr val="7030A0"/>
                </a:solidFill>
                <a:latin typeface="Cambria Math"/>
                <a:ea typeface="Cambria Math"/>
              </a:rPr>
              <a:t>)</a:t>
            </a:r>
            <a:r>
              <a:rPr lang="en-US" b="1" i="1" baseline="30000" dirty="0" smtClean="0">
                <a:solidFill>
                  <a:srgbClr val="7030A0"/>
                </a:solidFill>
                <a:latin typeface="Cambria Math"/>
                <a:ea typeface="Cambria Math"/>
              </a:rPr>
              <a:t>2</a:t>
            </a:r>
            <a:r>
              <a:rPr lang="en-US" b="1" i="1" baseline="50000" dirty="0" smtClean="0">
                <a:solidFill>
                  <a:srgbClr val="7030A0"/>
                </a:solidFill>
                <a:latin typeface="Cambria Math"/>
                <a:ea typeface="Cambria Math"/>
              </a:rPr>
              <a:t>m</a:t>
            </a:r>
            <a:r>
              <a:rPr lang="en-US" b="1" i="1" dirty="0" smtClean="0">
                <a:solidFill>
                  <a:srgbClr val="7030A0"/>
                </a:solidFill>
                <a:latin typeface="Cambria Math"/>
                <a:ea typeface="Cambria Math"/>
              </a:rPr>
              <a:t> | m≥0} ∪ {</a:t>
            </a:r>
            <a:r>
              <a:rPr lang="el-GR" b="1" i="1" dirty="0" smtClean="0">
                <a:solidFill>
                  <a:srgbClr val="7030A0"/>
                </a:solidFill>
                <a:latin typeface="Cambria Math"/>
                <a:ea typeface="Cambria Math"/>
              </a:rPr>
              <a:t>λ</a:t>
            </a:r>
            <a:r>
              <a:rPr lang="en-US" b="1" i="1" dirty="0" smtClean="0">
                <a:solidFill>
                  <a:srgbClr val="7030A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solidFill>
                  <a:srgbClr val="7030A0"/>
                </a:solidFill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Note</a:t>
            </a:r>
            <a:r>
              <a:rPr lang="en-US" dirty="0" smtClean="0">
                <a:ea typeface="Cambria Math" pitchFamily="18" charset="0"/>
              </a:rPr>
              <a:t> that the symbol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dirty="0" smtClean="0">
                <a:ea typeface="Cambria Math" pitchFamily="18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codes</a:t>
            </a:r>
            <a:r>
              <a:rPr lang="en-US" dirty="0" smtClean="0">
                <a:ea typeface="Cambria Math" pitchFamily="18" charset="0"/>
              </a:rPr>
              <a:t> the letter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dirty="0" smtClean="0">
                <a:ea typeface="Cambria Math" pitchFamily="18" charset="0"/>
              </a:rPr>
              <a:t>  from the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original sample computation</a:t>
            </a:r>
            <a:r>
              <a:rPr lang="en-US" dirty="0" smtClean="0"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use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{¢a,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/>
              <a:t>  we get the following </a:t>
            </a:r>
            <a:r>
              <a:rPr lang="en-US" b="1" dirty="0" smtClean="0"/>
              <a:t>new sample computation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</a:t>
            </a:r>
            <a:r>
              <a:rPr lang="en-US" i="1" u="sng" dirty="0" err="1" smtClean="0">
                <a:latin typeface="Cambria Math"/>
                <a:ea typeface="Cambria Math"/>
              </a:rPr>
              <a:t>ba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ba</a:t>
            </a:r>
            <a:r>
              <a:rPr lang="en-US" i="1" dirty="0" err="1" smtClean="0">
                <a:latin typeface="Cambria Math"/>
                <a:ea typeface="Cambria Math"/>
              </a:rPr>
              <a:t>ba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a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a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ba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a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a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a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a</a:t>
            </a:r>
            <a:r>
              <a:rPr lang="el-GR" i="1" u="sng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accept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k = 3</a:t>
            </a:r>
            <a:r>
              <a:rPr lang="en-US" dirty="0" smtClean="0"/>
              <a:t>  we get the following </a:t>
            </a:r>
            <a:r>
              <a:rPr lang="en-US" b="1" dirty="0" smtClean="0"/>
              <a:t>instructions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{¢a, </a:t>
            </a:r>
            <a:r>
              <a:rPr lang="el-GR" i="1" dirty="0" smtClean="0">
                <a:solidFill>
                  <a:srgbClr val="00B05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{¢a,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aba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</a:t>
            </a:r>
            <a:r>
              <a:rPr lang="el-GR" i="1" dirty="0" smtClean="0">
                <a:solidFill>
                  <a:srgbClr val="C0000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¢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).</a:t>
            </a:r>
          </a:p>
          <a:p>
            <a:r>
              <a:rPr lang="en-US" dirty="0" smtClean="0">
                <a:ea typeface="Cambria Math" pitchFamily="18" charset="0"/>
              </a:rPr>
              <a:t>For the resulting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3-cl-RA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-automaton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 pitchFamily="18" charset="0"/>
              </a:rPr>
              <a:t>  the same formula holds: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L(M) </a:t>
            </a:r>
            <a:r>
              <a:rPr lang="en-US" b="1" i="1" dirty="0" smtClean="0">
                <a:solidFill>
                  <a:srgbClr val="7030A0"/>
                </a:solidFill>
                <a:latin typeface="Cambria Math"/>
                <a:ea typeface="Cambria Math"/>
              </a:rPr>
              <a:t>= {(</a:t>
            </a:r>
            <a:r>
              <a:rPr lang="en-US" b="1" i="1" dirty="0" err="1" smtClean="0">
                <a:solidFill>
                  <a:srgbClr val="7030A0"/>
                </a:solidFill>
                <a:latin typeface="Cambria Math"/>
                <a:ea typeface="Cambria Math"/>
              </a:rPr>
              <a:t>ab</a:t>
            </a:r>
            <a:r>
              <a:rPr lang="en-US" b="1" i="1" dirty="0" smtClean="0">
                <a:solidFill>
                  <a:srgbClr val="7030A0"/>
                </a:solidFill>
                <a:latin typeface="Cambria Math"/>
                <a:ea typeface="Cambria Math"/>
              </a:rPr>
              <a:t>)</a:t>
            </a:r>
            <a:r>
              <a:rPr lang="en-US" b="1" i="1" baseline="30000" dirty="0" smtClean="0">
                <a:solidFill>
                  <a:srgbClr val="7030A0"/>
                </a:solidFill>
                <a:latin typeface="Cambria Math"/>
                <a:ea typeface="Cambria Math"/>
              </a:rPr>
              <a:t>2</a:t>
            </a:r>
            <a:r>
              <a:rPr lang="en-US" b="1" i="1" baseline="50000" dirty="0" smtClean="0">
                <a:solidFill>
                  <a:srgbClr val="7030A0"/>
                </a:solidFill>
                <a:latin typeface="Cambria Math"/>
                <a:ea typeface="Cambria Math"/>
              </a:rPr>
              <a:t>m</a:t>
            </a:r>
            <a:r>
              <a:rPr lang="en-US" b="1" i="1" dirty="0" smtClean="0">
                <a:solidFill>
                  <a:srgbClr val="7030A0"/>
                </a:solidFill>
                <a:latin typeface="Cambria Math"/>
                <a:ea typeface="Cambria Math"/>
              </a:rPr>
              <a:t> | m≥0} ∪ {</a:t>
            </a:r>
            <a:r>
              <a:rPr lang="el-GR" b="1" i="1" dirty="0" smtClean="0">
                <a:solidFill>
                  <a:srgbClr val="7030A0"/>
                </a:solidFill>
                <a:latin typeface="Cambria Math"/>
                <a:ea typeface="Cambria Math"/>
              </a:rPr>
              <a:t>λ</a:t>
            </a:r>
            <a:r>
              <a:rPr lang="en-US" b="1" i="1" dirty="0" smtClean="0">
                <a:solidFill>
                  <a:srgbClr val="7030A0"/>
                </a:solidFill>
                <a:latin typeface="Cambria Math"/>
                <a:ea typeface="Cambria Math"/>
              </a:rPr>
              <a:t>}</a:t>
            </a:r>
            <a:r>
              <a:rPr lang="en-US" dirty="0" smtClean="0">
                <a:ea typeface="Cambria Math" pitchFamily="18" charset="0"/>
              </a:rPr>
              <a:t> .</a:t>
            </a:r>
          </a:p>
          <a:p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Again </a:t>
            </a:r>
            <a:r>
              <a:rPr lang="en-US" dirty="0" smtClean="0">
                <a:ea typeface="Cambria Math" pitchFamily="18" charset="0"/>
              </a:rPr>
              <a:t>the symbol </a:t>
            </a:r>
            <a:r>
              <a:rPr lang="el-GR" i="1" dirty="0" smtClean="0">
                <a:solidFill>
                  <a:srgbClr val="7030A0"/>
                </a:solidFill>
                <a:latin typeface="Cambria Math"/>
                <a:ea typeface="Cambria Math"/>
              </a:rPr>
              <a:t>Δ</a:t>
            </a:r>
            <a:r>
              <a:rPr lang="en-US" dirty="0" smtClean="0">
                <a:ea typeface="Cambria Math" pitchFamily="18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codes</a:t>
            </a:r>
            <a:r>
              <a:rPr lang="en-US" dirty="0" smtClean="0">
                <a:ea typeface="Cambria Math" pitchFamily="18" charset="0"/>
              </a:rPr>
              <a:t> the letter </a:t>
            </a:r>
            <a:r>
              <a:rPr lang="en-US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dirty="0" smtClean="0">
                <a:ea typeface="Cambria Math" pitchFamily="18" charset="0"/>
              </a:rPr>
              <a:t>  from the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original sample computation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Remarks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the for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k &lt; 3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 the previous algorithm </a:t>
            </a:r>
            <a:r>
              <a:rPr lang="en-US" b="1" dirty="0" smtClean="0">
                <a:solidFill>
                  <a:srgbClr val="C00000"/>
                </a:solidFill>
              </a:rPr>
              <a:t>does not 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also </a:t>
            </a:r>
            <a:r>
              <a:rPr lang="en-US" b="1" dirty="0" smtClean="0">
                <a:solidFill>
                  <a:srgbClr val="002060"/>
                </a:solidFill>
              </a:rPr>
              <a:t>not obvious</a:t>
            </a:r>
            <a:r>
              <a:rPr lang="en-US" dirty="0" smtClean="0"/>
              <a:t> how to replace </a:t>
            </a:r>
            <a:r>
              <a:rPr lang="en-US" b="1" dirty="0" smtClean="0">
                <a:solidFill>
                  <a:srgbClr val="002060"/>
                </a:solidFill>
              </a:rPr>
              <a:t>more letters</a:t>
            </a:r>
            <a:r>
              <a:rPr lang="en-US" dirty="0" smtClean="0"/>
              <a:t> or even </a:t>
            </a:r>
            <a:r>
              <a:rPr lang="en-US" b="1" dirty="0" smtClean="0">
                <a:solidFill>
                  <a:srgbClr val="002060"/>
                </a:solidFill>
              </a:rPr>
              <a:t>more instructions</a:t>
            </a:r>
            <a:r>
              <a:rPr lang="en-US" dirty="0" smtClean="0"/>
              <a:t> without disturbing the sample computation.</a:t>
            </a:r>
          </a:p>
          <a:p>
            <a:r>
              <a:rPr lang="en-US" dirty="0" smtClean="0"/>
              <a:t>The question is whether we can do these replacements in some </a:t>
            </a:r>
            <a:r>
              <a:rPr lang="en-US" b="1" dirty="0" smtClean="0">
                <a:solidFill>
                  <a:srgbClr val="002060"/>
                </a:solidFill>
              </a:rPr>
              <a:t>automated way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</a:t>
            </a:r>
            <a:r>
              <a:rPr lang="en-US" dirty="0" smtClean="0"/>
              <a:t>this </a:t>
            </a:r>
            <a:r>
              <a:rPr lang="en-US" dirty="0" smtClean="0"/>
              <a:t>idea applicable to </a:t>
            </a:r>
            <a:r>
              <a:rPr lang="en-US" b="1" dirty="0" smtClean="0">
                <a:solidFill>
                  <a:srgbClr val="002060"/>
                </a:solidFill>
              </a:rPr>
              <a:t>other </a:t>
            </a:r>
            <a:r>
              <a:rPr lang="en-US" b="1" dirty="0" smtClean="0">
                <a:solidFill>
                  <a:srgbClr val="002060"/>
                </a:solidFill>
              </a:rPr>
              <a:t>examples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we have a </a:t>
            </a:r>
            <a:r>
              <a:rPr lang="en-US" b="1" dirty="0" smtClean="0">
                <a:solidFill>
                  <a:srgbClr val="002060"/>
                </a:solidFill>
              </a:rPr>
              <a:t>sample computation</a:t>
            </a:r>
            <a:r>
              <a:rPr lang="en-US" dirty="0" smtClean="0"/>
              <a:t> for (delta) </a:t>
            </a:r>
            <a:r>
              <a:rPr lang="en-US" b="1" dirty="0" smtClean="0">
                <a:solidFill>
                  <a:srgbClr val="002060"/>
                </a:solidFill>
              </a:rPr>
              <a:t>clearing restarting automata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Suppose that the inferred automaton accepts some </a:t>
            </a:r>
            <a:r>
              <a:rPr lang="en-US" b="1" dirty="0" smtClean="0">
                <a:solidFill>
                  <a:srgbClr val="C00000"/>
                </a:solidFill>
              </a:rPr>
              <a:t>wrong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two ways how to </a:t>
            </a:r>
            <a:r>
              <a:rPr lang="en-US" b="1" dirty="0" smtClean="0">
                <a:solidFill>
                  <a:srgbClr val="002060"/>
                </a:solidFill>
              </a:rPr>
              <a:t>restrict</a:t>
            </a:r>
            <a:r>
              <a:rPr lang="en-US" dirty="0" smtClean="0"/>
              <a:t> the resulting </a:t>
            </a:r>
            <a:r>
              <a:rPr lang="en-US" b="1" dirty="0" smtClean="0">
                <a:solidFill>
                  <a:srgbClr val="002060"/>
                </a:solidFill>
              </a:rPr>
              <a:t>inferred language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can </a:t>
            </a:r>
            <a:r>
              <a:rPr lang="en-US" b="1" dirty="0" smtClean="0">
                <a:solidFill>
                  <a:srgbClr val="7030A0"/>
                </a:solidFill>
              </a:rPr>
              <a:t>increase </a:t>
            </a:r>
            <a:r>
              <a:rPr lang="en-US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dirty="0" smtClean="0"/>
              <a:t> – the </a:t>
            </a:r>
            <a:r>
              <a:rPr lang="en-US" b="1" dirty="0" smtClean="0">
                <a:solidFill>
                  <a:srgbClr val="002060"/>
                </a:solidFill>
              </a:rPr>
              <a:t>length of contexts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can </a:t>
            </a:r>
            <a:r>
              <a:rPr lang="en-US" b="1" dirty="0" smtClean="0">
                <a:solidFill>
                  <a:srgbClr val="7030A0"/>
                </a:solidFill>
              </a:rPr>
              <a:t>change the sample computation</a:t>
            </a:r>
            <a:r>
              <a:rPr lang="en-US" dirty="0" smtClean="0"/>
              <a:t> by </a:t>
            </a:r>
            <a:r>
              <a:rPr lang="en-US" b="1" dirty="0" smtClean="0">
                <a:solidFill>
                  <a:srgbClr val="002060"/>
                </a:solidFill>
              </a:rPr>
              <a:t>incorporating</a:t>
            </a:r>
            <a:r>
              <a:rPr lang="en-US" dirty="0" smtClean="0"/>
              <a:t> some </a:t>
            </a:r>
            <a:r>
              <a:rPr lang="en-US" b="1" dirty="0" smtClean="0">
                <a:solidFill>
                  <a:srgbClr val="002060"/>
                </a:solidFill>
              </a:rPr>
              <a:t>delta rules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following </a:t>
            </a:r>
            <a:r>
              <a:rPr lang="en-US" b="1" dirty="0" smtClean="0"/>
              <a:t>sample computation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ea typeface="Cambria Math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accept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/>
              <a:t>We can collect </a:t>
            </a:r>
            <a:r>
              <a:rPr lang="en-US" b="1" dirty="0" smtClean="0">
                <a:solidFill>
                  <a:srgbClr val="002060"/>
                </a:solidFill>
              </a:rPr>
              <a:t>15 reductions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k = 4</a:t>
            </a:r>
            <a:r>
              <a:rPr lang="en-US" dirty="0" smtClean="0"/>
              <a:t>  we get the following </a:t>
            </a:r>
            <a:r>
              <a:rPr lang="en-US" b="1" dirty="0" smtClean="0"/>
              <a:t>instructions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{¢a,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abba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baba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¢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).</a:t>
            </a:r>
          </a:p>
          <a:p>
            <a:r>
              <a:rPr lang="en-US" dirty="0" smtClean="0">
                <a:ea typeface="Cambria Math" pitchFamily="18" charset="0"/>
              </a:rPr>
              <a:t>For the resulting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4-cl-RA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-automaton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ea typeface="Cambria Math" pitchFamily="18" charset="0"/>
              </a:rPr>
              <a:t>  the following holds: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L(M)</a:t>
            </a:r>
            <a:r>
              <a:rPr lang="en-US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Cambria Math"/>
                <a:ea typeface="Cambria Math"/>
              </a:rPr>
              <a:t>∩ {(</a:t>
            </a:r>
            <a:r>
              <a:rPr lang="en-US" i="1" dirty="0" err="1" smtClean="0">
                <a:solidFill>
                  <a:srgbClr val="002060"/>
                </a:solidFill>
                <a:latin typeface="Cambria Math"/>
                <a:ea typeface="Cambria Math"/>
              </a:rPr>
              <a:t>ab</a:t>
            </a:r>
            <a:r>
              <a:rPr lang="en-US" i="1" dirty="0" smtClean="0">
                <a:solidFill>
                  <a:srgbClr val="002060"/>
                </a:solidFill>
                <a:latin typeface="Cambria Math"/>
                <a:ea typeface="Cambria Math"/>
              </a:rPr>
              <a:t>)</a:t>
            </a:r>
            <a:r>
              <a:rPr lang="en-US" i="1" baseline="30000" dirty="0" smtClean="0">
                <a:solidFill>
                  <a:srgbClr val="002060"/>
                </a:solidFill>
                <a:latin typeface="Cambria Math"/>
                <a:ea typeface="Cambria Math"/>
              </a:rPr>
              <a:t>n</a:t>
            </a:r>
            <a:r>
              <a:rPr lang="en-US" i="1" dirty="0" smtClean="0">
                <a:solidFill>
                  <a:srgbClr val="002060"/>
                </a:solidFill>
                <a:latin typeface="Cambria Math"/>
                <a:ea typeface="Cambria Math"/>
              </a:rPr>
              <a:t> | n&gt;0} = </a:t>
            </a:r>
            <a:r>
              <a:rPr lang="en-US" b="1" i="1" dirty="0" smtClean="0">
                <a:solidFill>
                  <a:srgbClr val="002060"/>
                </a:solidFill>
                <a:latin typeface="Cambria Math"/>
                <a:ea typeface="Cambria Math"/>
              </a:rPr>
              <a:t>{(</a:t>
            </a:r>
            <a:r>
              <a:rPr lang="en-US" b="1" i="1" dirty="0" err="1" smtClean="0">
                <a:solidFill>
                  <a:srgbClr val="002060"/>
                </a:solidFill>
                <a:latin typeface="Cambria Math"/>
                <a:ea typeface="Cambria Math"/>
              </a:rPr>
              <a:t>ab</a:t>
            </a:r>
            <a:r>
              <a:rPr lang="en-US" b="1" i="1" dirty="0" smtClean="0">
                <a:solidFill>
                  <a:srgbClr val="002060"/>
                </a:solidFill>
                <a:latin typeface="Cambria Math"/>
                <a:ea typeface="Cambria Math"/>
              </a:rPr>
              <a:t>)</a:t>
            </a:r>
            <a:r>
              <a:rPr lang="en-US" b="1" i="1" baseline="30000" dirty="0" smtClean="0">
                <a:solidFill>
                  <a:srgbClr val="002060"/>
                </a:solidFill>
                <a:latin typeface="Cambria Math"/>
                <a:ea typeface="Cambria Math"/>
              </a:rPr>
              <a:t>2</a:t>
            </a:r>
            <a:r>
              <a:rPr lang="en-US" b="1" i="1" baseline="50000" dirty="0" smtClean="0">
                <a:solidFill>
                  <a:srgbClr val="002060"/>
                </a:solidFill>
                <a:latin typeface="Cambria Math"/>
                <a:ea typeface="Cambria Math"/>
              </a:rPr>
              <a:t>m</a:t>
            </a:r>
            <a:r>
              <a:rPr lang="en-US" b="1" i="1" dirty="0" smtClean="0">
                <a:solidFill>
                  <a:srgbClr val="002060"/>
                </a:solidFill>
                <a:latin typeface="Cambria Math"/>
                <a:ea typeface="Cambria Math"/>
              </a:rPr>
              <a:t> | m≥0}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>
                <a:ea typeface="Cambria Math" pitchFamily="18" charset="0"/>
              </a:rPr>
              <a:t>However, this </a:t>
            </a:r>
            <a:r>
              <a:rPr lang="en-US" b="1" dirty="0" smtClean="0">
                <a:solidFill>
                  <a:srgbClr val="C00000"/>
                </a:solidFill>
                <a:ea typeface="Cambria Math" pitchFamily="18" charset="0"/>
              </a:rPr>
              <a:t>does not work</a:t>
            </a:r>
            <a:r>
              <a:rPr lang="en-US" dirty="0" smtClean="0">
                <a:ea typeface="Cambria Math" pitchFamily="18" charset="0"/>
              </a:rPr>
              <a:t> for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smaller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k = 3</a:t>
            </a:r>
            <a:r>
              <a:rPr lang="en-US" dirty="0" smtClean="0"/>
              <a:t>  we get the following </a:t>
            </a:r>
            <a:r>
              <a:rPr lang="en-US" b="1" dirty="0" smtClean="0"/>
              <a:t>instructions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{¢a,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bba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),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¢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).</a:t>
            </a:r>
          </a:p>
          <a:p>
            <a:r>
              <a:rPr lang="en-US" dirty="0" smtClean="0">
                <a:ea typeface="Cambria Math" pitchFamily="18" charset="0"/>
              </a:rPr>
              <a:t>Now the resulting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3-cl-RA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-automaton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dirty="0" smtClean="0">
                <a:ea typeface="Cambria Math" pitchFamily="18" charset="0"/>
              </a:rPr>
              <a:t>accepts the </a:t>
            </a:r>
            <a:r>
              <a:rPr lang="en-US" b="1" dirty="0" smtClean="0">
                <a:solidFill>
                  <a:srgbClr val="C00000"/>
                </a:solidFill>
                <a:ea typeface="Cambria Math" pitchFamily="18" charset="0"/>
              </a:rPr>
              <a:t>wrong</a:t>
            </a:r>
            <a:r>
              <a:rPr lang="en-US" dirty="0" smtClean="0">
                <a:ea typeface="Cambria Math" pitchFamily="18" charset="0"/>
              </a:rPr>
              <a:t> word </a:t>
            </a:r>
            <a:r>
              <a:rPr lang="en-US" b="1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:</a:t>
            </a:r>
          </a:p>
          <a:p>
            <a:pPr lvl="1"/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u="sng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Cambria Math"/>
                <a:ea typeface="Cambria Math"/>
              </a:rPr>
              <a:t>λ</a:t>
            </a:r>
            <a:r>
              <a:rPr lang="en-US" dirty="0" smtClean="0"/>
              <a:t>.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We </a:t>
            </a:r>
            <a:r>
              <a:rPr lang="en-US" b="1" dirty="0" smtClean="0">
                <a:solidFill>
                  <a:srgbClr val="002060"/>
                </a:solidFill>
              </a:rPr>
              <a:t>blame the instruction</a:t>
            </a:r>
            <a:r>
              <a:rPr lang="en-US" dirty="0" smtClean="0"/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¢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  which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caused the reduction</a:t>
            </a:r>
            <a:r>
              <a:rPr lang="en-US" dirty="0" smtClean="0">
                <a:ea typeface="Cambria Math" pitchFamily="18" charset="0"/>
              </a:rPr>
              <a:t>: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abbab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Why?</a:t>
            </a:r>
            <a:r>
              <a:rPr lang="en-US" dirty="0" smtClean="0"/>
              <a:t> The instruction reduced the </a:t>
            </a:r>
            <a:r>
              <a:rPr lang="en-US" b="1" dirty="0" smtClean="0">
                <a:solidFill>
                  <a:srgbClr val="C00000"/>
                </a:solidFill>
              </a:rPr>
              <a:t>wrong</a:t>
            </a:r>
            <a:r>
              <a:rPr lang="en-US" dirty="0" smtClean="0"/>
              <a:t> word </a:t>
            </a:r>
            <a:r>
              <a:rPr lang="en-US" b="1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dirty="0" smtClean="0"/>
              <a:t>  to the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correct</a:t>
            </a:r>
            <a:r>
              <a:rPr lang="en-US" dirty="0" smtClean="0"/>
              <a:t> word </a:t>
            </a:r>
            <a:r>
              <a:rPr lang="en-US" b="1" i="1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abbab</a:t>
            </a:r>
            <a:r>
              <a:rPr lang="en-US" dirty="0" smtClean="0"/>
              <a:t>.</a:t>
            </a:r>
          </a:p>
          <a:p>
            <a:pPr lvl="1"/>
            <a:r>
              <a:rPr lang="en-US" b="1" i="1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abbab</a:t>
            </a:r>
            <a:r>
              <a:rPr lang="en-US" dirty="0" smtClean="0"/>
              <a:t>  is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ok</a:t>
            </a:r>
            <a:r>
              <a:rPr lang="en-US" dirty="0" smtClean="0"/>
              <a:t> </a:t>
            </a:r>
            <a:r>
              <a:rPr lang="en-US" dirty="0" smtClean="0"/>
              <a:t>– it </a:t>
            </a:r>
            <a:r>
              <a:rPr lang="en-US" dirty="0" smtClean="0"/>
              <a:t>is in the </a:t>
            </a:r>
            <a:r>
              <a:rPr lang="en-US" b="1" dirty="0" smtClean="0">
                <a:solidFill>
                  <a:srgbClr val="002060"/>
                </a:solidFill>
              </a:rPr>
              <a:t>sample computation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Idea</a:t>
            </a:r>
            <a:r>
              <a:rPr lang="en-US" dirty="0" smtClean="0"/>
              <a:t>: Let us replace the instruction: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smtClean="0">
                <a:ea typeface="Cambria Math" pitchFamily="18" charset="0"/>
              </a:rPr>
              <a:t>by the </a:t>
            </a:r>
            <a:r>
              <a:rPr lang="en-US" b="1" dirty="0" smtClean="0">
                <a:ea typeface="Cambria Math" pitchFamily="18" charset="0"/>
              </a:rPr>
              <a:t>delta instruction</a:t>
            </a:r>
            <a:r>
              <a:rPr lang="en-US" dirty="0" smtClean="0">
                <a:ea typeface="Cambria Math" pitchFamily="18" charset="0"/>
              </a:rPr>
              <a:t>:</a:t>
            </a:r>
            <a:endParaRPr lang="en-US" dirty="0" smtClean="0"/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>
                <a:ea typeface="Cambria Math" pitchFamily="18" charset="0"/>
              </a:rPr>
              <a:t>How does the sample computation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change</a:t>
            </a:r>
            <a:r>
              <a:rPr lang="en-US" dirty="0" smtClean="0">
                <a:ea typeface="Cambria Math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modified sample computation</a:t>
            </a:r>
            <a:r>
              <a:rPr lang="en-US" dirty="0" smtClean="0"/>
              <a:t> is now: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ea typeface="Cambria Math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abab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l-GR" i="1" u="sng" dirty="0" smtClean="0"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/>
                <a:ea typeface="Cambria Math"/>
              </a:rPr>
              <a:t>b</a:t>
            </a:r>
            <a:r>
              <a:rPr lang="el-GR" i="1" u="sng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/>
                <a:ea typeface="Cambria Math"/>
              </a:rPr>
              <a:t>¢</a:t>
            </a:r>
            <a:r>
              <a:rPr lang="en-US" i="1" dirty="0" smtClean="0">
                <a:latin typeface="Cambria Math"/>
                <a:ea typeface="Cambria Math"/>
              </a:rPr>
              <a:t> 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$ </a:t>
            </a:r>
            <a:r>
              <a:rPr lang="en-US" b="1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accept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/>
              <a:t>Unfortunately, it </a:t>
            </a:r>
            <a:r>
              <a:rPr lang="en-US" b="1" dirty="0" smtClean="0">
                <a:solidFill>
                  <a:srgbClr val="C00000"/>
                </a:solidFill>
              </a:rPr>
              <a:t>does not help</a:t>
            </a:r>
            <a:r>
              <a:rPr lang="en-US" dirty="0" smtClean="0"/>
              <a:t> us if 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k = 3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</a:t>
            </a:r>
            <a:r>
              <a:rPr lang="en-US" b="1" dirty="0" smtClean="0">
                <a:solidFill>
                  <a:srgbClr val="002060"/>
                </a:solidFill>
              </a:rPr>
              <a:t>sample reduction</a:t>
            </a:r>
            <a:r>
              <a:rPr lang="en-US" dirty="0" smtClean="0"/>
              <a:t>:</a:t>
            </a:r>
          </a:p>
          <a:p>
            <a:pPr lvl="1"/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latin typeface="Cambria Math"/>
                <a:ea typeface="Cambria Math"/>
              </a:rPr>
              <a:t>a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latin typeface="Cambria Math"/>
                <a:ea typeface="Cambria Math"/>
              </a:rPr>
              <a:t>ab</a:t>
            </a:r>
            <a:r>
              <a:rPr lang="el-GR" i="1" dirty="0" smtClean="0">
                <a:solidFill>
                  <a:srgbClr val="0070C0"/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latin typeface="Cambria Math"/>
                <a:ea typeface="Cambria Math"/>
              </a:rPr>
              <a:t>b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dirty="0" smtClean="0"/>
              <a:t>As you can see, </a:t>
            </a:r>
            <a:r>
              <a:rPr lang="en-US" b="1" dirty="0" smtClean="0">
                <a:solidFill>
                  <a:srgbClr val="002060"/>
                </a:solidFill>
              </a:rPr>
              <a:t>this reduction also works</a:t>
            </a:r>
            <a:r>
              <a:rPr lang="en-US" dirty="0" smtClean="0"/>
              <a:t> with the word </a:t>
            </a:r>
            <a:r>
              <a:rPr lang="en-US" b="1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abab</a:t>
            </a:r>
            <a:r>
              <a:rPr lang="en-US" b="1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ab</a:t>
            </a:r>
            <a:r>
              <a:rPr lang="en-US" i="1" u="sng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a</a:t>
            </a:r>
            <a:r>
              <a:rPr lang="en-US" i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b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⊢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Cambria Math"/>
                <a:ea typeface="Cambria Math"/>
              </a:rPr>
              <a:t>ab</a:t>
            </a:r>
            <a:r>
              <a:rPr lang="el-GR" i="1" dirty="0" smtClean="0">
                <a:solidFill>
                  <a:schemeClr val="accent4">
                    <a:lumMod val="50000"/>
                  </a:schemeClr>
                </a:solidFill>
                <a:latin typeface="Cambria Math"/>
                <a:ea typeface="Cambria Math"/>
              </a:rPr>
              <a:t>Δ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Cambria Math"/>
                <a:ea typeface="Cambria Math"/>
              </a:rPr>
              <a:t>b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ab</a:t>
            </a:r>
            <a:endParaRPr lang="en-US" i="1" dirty="0" smtClean="0">
              <a:solidFill>
                <a:schemeClr val="accent4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/>
              <a:t>	because the length of contexts is 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k = 3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any </a:t>
            </a:r>
            <a:r>
              <a:rPr lang="en-US" b="1" dirty="0" smtClean="0">
                <a:solidFill>
                  <a:srgbClr val="002060"/>
                </a:solidFill>
              </a:rPr>
              <a:t>other way</a:t>
            </a:r>
            <a:r>
              <a:rPr lang="en-US" dirty="0" smtClean="0"/>
              <a:t> how to </a:t>
            </a:r>
            <a:r>
              <a:rPr lang="en-US" b="1" dirty="0" smtClean="0">
                <a:solidFill>
                  <a:srgbClr val="002060"/>
                </a:solidFill>
              </a:rPr>
              <a:t>modify</a:t>
            </a:r>
            <a:r>
              <a:rPr lang="en-US" dirty="0" smtClean="0"/>
              <a:t> the instruction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Yes, it 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Idea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</a:t>
            </a:r>
            <a:r>
              <a:rPr lang="en-US" b="1" dirty="0" smtClean="0">
                <a:solidFill>
                  <a:srgbClr val="C00000"/>
                </a:solidFill>
              </a:rPr>
              <a:t>not enough</a:t>
            </a:r>
            <a:r>
              <a:rPr lang="en-US" dirty="0" smtClean="0"/>
              <a:t> to replace a </a:t>
            </a:r>
            <a:r>
              <a:rPr lang="en-US" b="1" dirty="0" smtClean="0"/>
              <a:t>single</a:t>
            </a:r>
            <a:r>
              <a:rPr lang="en-US" dirty="0" smtClean="0"/>
              <a:t> letter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 :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/>
          </a:p>
          <a:p>
            <a:r>
              <a:rPr lang="en-US" dirty="0" smtClean="0"/>
              <a:t>We have </a:t>
            </a:r>
            <a:r>
              <a:rPr lang="en-US" b="1" dirty="0" smtClean="0">
                <a:solidFill>
                  <a:srgbClr val="002060"/>
                </a:solidFill>
              </a:rPr>
              <a:t>two simple choices </a:t>
            </a:r>
            <a:r>
              <a:rPr lang="en-US" dirty="0" smtClean="0"/>
              <a:t>for </a:t>
            </a:r>
            <a:r>
              <a:rPr lang="en-US" b="1" dirty="0" smtClean="0"/>
              <a:t>two</a:t>
            </a:r>
            <a:r>
              <a:rPr lang="en-US" dirty="0" smtClean="0"/>
              <a:t> letters: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i="1" dirty="0" smtClean="0">
                <a:ea typeface="Cambria Math" pitchFamily="18" charset="0"/>
              </a:rPr>
              <a:t>,</a:t>
            </a:r>
          </a:p>
          <a:p>
            <a:pPr lvl="1"/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{¢a, </a:t>
            </a:r>
            <a:r>
              <a:rPr lang="en-US" i="1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u="sng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</a:rPr>
              <a:t>→ </a:t>
            </a:r>
            <a:r>
              <a:rPr lang="el-GR" i="1" dirty="0" smtClean="0">
                <a:latin typeface="Cambria Math"/>
                <a:ea typeface="Cambria Math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{b$, </a:t>
            </a:r>
            <a:r>
              <a:rPr lang="en-US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bab</a:t>
            </a:r>
            <a:r>
              <a:rPr lang="en-US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dirty="0" smtClean="0"/>
          </a:p>
          <a:p>
            <a:r>
              <a:rPr lang="en-US" dirty="0" smtClean="0">
                <a:ea typeface="Cambria Math" pitchFamily="18" charset="0"/>
              </a:rPr>
              <a:t>We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move</a:t>
            </a:r>
            <a:r>
              <a:rPr lang="en-US" dirty="0" smtClean="0">
                <a:ea typeface="Cambria Math" pitchFamily="18" charset="0"/>
              </a:rPr>
              <a:t> one letter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from the context</a:t>
            </a:r>
            <a:r>
              <a:rPr lang="en-US" dirty="0" smtClean="0">
                <a:solidFill>
                  <a:srgbClr val="002060"/>
                </a:solidFill>
                <a:ea typeface="Cambria Math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to the rule</a:t>
            </a:r>
            <a:r>
              <a:rPr lang="en-US" dirty="0" smtClean="0">
                <a:ea typeface="Cambria Math" pitchFamily="18" charset="0"/>
              </a:rPr>
              <a:t> and thus extend the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context horizon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r>
              <a:rPr lang="en-US" dirty="0" smtClean="0">
                <a:ea typeface="Cambria Math" pitchFamily="18" charset="0"/>
              </a:rPr>
              <a:t>In the following we  show how does the sample computation </a:t>
            </a:r>
            <a:r>
              <a:rPr lang="en-US" b="1" dirty="0" smtClean="0">
                <a:solidFill>
                  <a:srgbClr val="002060"/>
                </a:solidFill>
                <a:ea typeface="Cambria Math" pitchFamily="18" charset="0"/>
              </a:rPr>
              <a:t>change</a:t>
            </a:r>
            <a:r>
              <a:rPr lang="en-US" dirty="0" smtClean="0">
                <a:ea typeface="Cambria Math" pitchFamily="18" charset="0"/>
              </a:rPr>
              <a:t> in both cases.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337</TotalTime>
  <Words>1084</Words>
  <Application>Microsoft Office PowerPoint</Application>
  <PresentationFormat>Předvádění na obrazovce (4:3)</PresentationFormat>
  <Paragraphs>121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Modul</vt:lpstr>
      <vt:lpstr>Incorporating Delta Rules</vt:lpstr>
      <vt:lpstr>About</vt:lpstr>
      <vt:lpstr>Example 1</vt:lpstr>
      <vt:lpstr>Example 1</vt:lpstr>
      <vt:lpstr>Example 1</vt:lpstr>
      <vt:lpstr>Idea</vt:lpstr>
      <vt:lpstr>Idea</vt:lpstr>
      <vt:lpstr>Idea</vt:lpstr>
      <vt:lpstr>Revised Idea</vt:lpstr>
      <vt:lpstr>Case 1</vt:lpstr>
      <vt:lpstr>Case 1</vt:lpstr>
      <vt:lpstr>Case 2</vt:lpstr>
      <vt:lpstr>Case 2</vt:lpstr>
      <vt:lpstr>Some Remarks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Delta Rules</dc:title>
  <dc:creator>Peter Cerno</dc:creator>
  <cp:lastModifiedBy>Peter Cerno</cp:lastModifiedBy>
  <cp:revision>103</cp:revision>
  <dcterms:created xsi:type="dcterms:W3CDTF">2010-12-05T16:20:47Z</dcterms:created>
  <dcterms:modified xsi:type="dcterms:W3CDTF">2010-12-07T20:12:02Z</dcterms:modified>
</cp:coreProperties>
</file>