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26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3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27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notesSlides/notesSlide125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5"/>
  </p:notes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59" r:id="rId12"/>
    <p:sldId id="313" r:id="rId13"/>
    <p:sldId id="314" r:id="rId14"/>
    <p:sldId id="260" r:id="rId15"/>
    <p:sldId id="318" r:id="rId16"/>
    <p:sldId id="317" r:id="rId17"/>
    <p:sldId id="316" r:id="rId18"/>
    <p:sldId id="315" r:id="rId19"/>
    <p:sldId id="261" r:id="rId20"/>
    <p:sldId id="319" r:id="rId21"/>
    <p:sldId id="320" r:id="rId22"/>
    <p:sldId id="262" r:id="rId23"/>
    <p:sldId id="321" r:id="rId24"/>
    <p:sldId id="322" r:id="rId25"/>
    <p:sldId id="263" r:id="rId26"/>
    <p:sldId id="264" r:id="rId27"/>
    <p:sldId id="265" r:id="rId28"/>
    <p:sldId id="266" r:id="rId29"/>
    <p:sldId id="323" r:id="rId30"/>
    <p:sldId id="267" r:id="rId31"/>
    <p:sldId id="324" r:id="rId32"/>
    <p:sldId id="393" r:id="rId33"/>
    <p:sldId id="390" r:id="rId34"/>
    <p:sldId id="391" r:id="rId35"/>
    <p:sldId id="392" r:id="rId36"/>
    <p:sldId id="268" r:id="rId37"/>
    <p:sldId id="394" r:id="rId38"/>
    <p:sldId id="269" r:id="rId39"/>
    <p:sldId id="325" r:id="rId40"/>
    <p:sldId id="326" r:id="rId41"/>
    <p:sldId id="270" r:id="rId42"/>
    <p:sldId id="327" r:id="rId43"/>
    <p:sldId id="329" r:id="rId44"/>
    <p:sldId id="328" r:id="rId45"/>
    <p:sldId id="271" r:id="rId46"/>
    <p:sldId id="330" r:id="rId47"/>
    <p:sldId id="331" r:id="rId48"/>
    <p:sldId id="272" r:id="rId49"/>
    <p:sldId id="332" r:id="rId50"/>
    <p:sldId id="333" r:id="rId51"/>
    <p:sldId id="334" r:id="rId52"/>
    <p:sldId id="273" r:id="rId53"/>
    <p:sldId id="274" r:id="rId54"/>
    <p:sldId id="335" r:id="rId55"/>
    <p:sldId id="336" r:id="rId56"/>
    <p:sldId id="337" r:id="rId57"/>
    <p:sldId id="275" r:id="rId58"/>
    <p:sldId id="338" r:id="rId59"/>
    <p:sldId id="276" r:id="rId60"/>
    <p:sldId id="339" r:id="rId61"/>
    <p:sldId id="277" r:id="rId62"/>
    <p:sldId id="340" r:id="rId63"/>
    <p:sldId id="341" r:id="rId64"/>
    <p:sldId id="278" r:id="rId65"/>
    <p:sldId id="342" r:id="rId66"/>
    <p:sldId id="343" r:id="rId67"/>
    <p:sldId id="279" r:id="rId68"/>
    <p:sldId id="344" r:id="rId69"/>
    <p:sldId id="345" r:id="rId70"/>
    <p:sldId id="346" r:id="rId71"/>
    <p:sldId id="347" r:id="rId72"/>
    <p:sldId id="280" r:id="rId73"/>
    <p:sldId id="348" r:id="rId74"/>
    <p:sldId id="349" r:id="rId75"/>
    <p:sldId id="353" r:id="rId76"/>
    <p:sldId id="354" r:id="rId77"/>
    <p:sldId id="355" r:id="rId78"/>
    <p:sldId id="357" r:id="rId79"/>
    <p:sldId id="356" r:id="rId80"/>
    <p:sldId id="282" r:id="rId81"/>
    <p:sldId id="358" r:id="rId82"/>
    <p:sldId id="359" r:id="rId83"/>
    <p:sldId id="283" r:id="rId84"/>
    <p:sldId id="284" r:id="rId85"/>
    <p:sldId id="285" r:id="rId86"/>
    <p:sldId id="360" r:id="rId87"/>
    <p:sldId id="361" r:id="rId88"/>
    <p:sldId id="362" r:id="rId89"/>
    <p:sldId id="363" r:id="rId90"/>
    <p:sldId id="286" r:id="rId91"/>
    <p:sldId id="364" r:id="rId92"/>
    <p:sldId id="365" r:id="rId93"/>
    <p:sldId id="287" r:id="rId94"/>
    <p:sldId id="366" r:id="rId95"/>
    <p:sldId id="367" r:id="rId96"/>
    <p:sldId id="368" r:id="rId97"/>
    <p:sldId id="288" r:id="rId98"/>
    <p:sldId id="369" r:id="rId99"/>
    <p:sldId id="370" r:id="rId100"/>
    <p:sldId id="371" r:id="rId101"/>
    <p:sldId id="289" r:id="rId102"/>
    <p:sldId id="372" r:id="rId103"/>
    <p:sldId id="373" r:id="rId104"/>
    <p:sldId id="290" r:id="rId105"/>
    <p:sldId id="374" r:id="rId106"/>
    <p:sldId id="375" r:id="rId107"/>
    <p:sldId id="291" r:id="rId108"/>
    <p:sldId id="292" r:id="rId109"/>
    <p:sldId id="293" r:id="rId110"/>
    <p:sldId id="294" r:id="rId111"/>
    <p:sldId id="295" r:id="rId112"/>
    <p:sldId id="296" r:id="rId113"/>
    <p:sldId id="297" r:id="rId114"/>
    <p:sldId id="298" r:id="rId115"/>
    <p:sldId id="376" r:id="rId116"/>
    <p:sldId id="377" r:id="rId117"/>
    <p:sldId id="299" r:id="rId118"/>
    <p:sldId id="378" r:id="rId119"/>
    <p:sldId id="379" r:id="rId120"/>
    <p:sldId id="380" r:id="rId121"/>
    <p:sldId id="300" r:id="rId122"/>
    <p:sldId id="381" r:id="rId123"/>
    <p:sldId id="301" r:id="rId124"/>
    <p:sldId id="382" r:id="rId125"/>
    <p:sldId id="383" r:id="rId126"/>
    <p:sldId id="302" r:id="rId127"/>
    <p:sldId id="384" r:id="rId128"/>
    <p:sldId id="385" r:id="rId129"/>
    <p:sldId id="303" r:id="rId130"/>
    <p:sldId id="386" r:id="rId131"/>
    <p:sldId id="387" r:id="rId132"/>
    <p:sldId id="388" r:id="rId133"/>
    <p:sldId id="389" r:id="rId1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4AEF2-E8CC-43DA-8399-F7555D277118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FA9ED-572C-4A8E-9B30-E2BFD11F5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116</a:t>
            </a:fld>
            <a:endParaRPr lang="en-US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117</a:t>
            </a:fld>
            <a:endParaRPr lang="en-US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120</a:t>
            </a:fld>
            <a:endParaRPr lang="en-US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121</a:t>
            </a:fld>
            <a:endParaRPr lang="en-US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124</a:t>
            </a:fld>
            <a:endParaRPr lang="en-US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125</a:t>
            </a:fld>
            <a:endParaRPr lang="en-US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126</a:t>
            </a:fld>
            <a:endParaRPr lang="en-US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127</a:t>
            </a:fld>
            <a:endParaRPr lang="en-US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130</a:t>
            </a:fld>
            <a:endParaRPr lang="en-US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131</a:t>
            </a:fld>
            <a:endParaRPr lang="en-US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132</a:t>
            </a:fld>
            <a:endParaRPr lang="en-US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A9ED-572C-4A8E-9B30-E2BFD11F54D3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03519C-9701-41E6-A52B-4FFAA24078A2}" type="datetimeFigureOut">
              <a:rPr lang="en-US" smtClean="0"/>
              <a:pPr/>
              <a:t>8/15/2009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41EE26-321B-4E89-8C3D-8FF1AAD45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sk-SK" dirty="0" err="1" smtClean="0"/>
              <a:t>Černo</a:t>
            </a:r>
            <a:endParaRPr lang="sk-SK" dirty="0" smtClean="0"/>
          </a:p>
          <a:p>
            <a:r>
              <a:rPr lang="sk-SK" dirty="0" smtClean="0"/>
              <a:t>František </a:t>
            </a:r>
            <a:r>
              <a:rPr lang="sk-SK" dirty="0" err="1" smtClean="0"/>
              <a:t>MráZ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Clearing Restarting Automata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err="1" smtClean="0">
                <a:solidFill>
                  <a:srgbClr val="7030A0"/>
                </a:solidFill>
              </a:rPr>
              <a:t>-clearing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</a:t>
            </a:r>
            <a:r>
              <a:rPr lang="en-US" i="1" dirty="0" smtClean="0">
                <a:ea typeface="Cambria Math" pitchFamily="18" charset="0"/>
              </a:rPr>
              <a:t>alphabet</a:t>
            </a:r>
            <a:r>
              <a:rPr lang="en-US" dirty="0" smtClean="0"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is a finite set of </a:t>
            </a:r>
            <a:r>
              <a:rPr lang="en-US" i="1" dirty="0" smtClean="0">
                <a:ea typeface="Cambria Math"/>
              </a:rPr>
              <a:t>instructions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n-US" i="1" dirty="0" err="1" smtClean="0">
                <a:latin typeface="Cambria Math"/>
                <a:ea typeface="Cambria Math"/>
              </a:rPr>
              <a:t>LC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y</a:t>
            </a:r>
            <a:r>
              <a:rPr lang="en-US" i="1" dirty="0" smtClean="0">
                <a:latin typeface="Cambria Math"/>
                <a:ea typeface="Cambria Math"/>
              </a:rPr>
              <a:t> ∊ </a:t>
            </a:r>
            <a:r>
              <a:rPr lang="en-US" i="1" dirty="0" err="1" smtClean="0">
                <a:latin typeface="Cambria Math"/>
                <a:ea typeface="Cambria Math"/>
              </a:rPr>
              <a:t>RC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z 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+</a:t>
            </a:r>
            <a:r>
              <a:rPr lang="en-US" dirty="0" smtClean="0">
                <a:ea typeface="Cambria Math"/>
              </a:rPr>
              <a:t>,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left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LC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.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endParaRPr lang="en-US" i="1" dirty="0" smtClean="0">
              <a:latin typeface="Cambria Math"/>
              <a:ea typeface="Cambria Math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right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RC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</a:p>
          <a:p>
            <a:pPr lvl="1"/>
            <a:r>
              <a:rPr lang="en-US" dirty="0" smtClean="0">
                <a:ea typeface="Cambria Math"/>
              </a:rPr>
              <a:t>The special symbols: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dirty="0" smtClean="0">
                <a:ea typeface="Cambria Math"/>
              </a:rPr>
              <a:t> are called </a:t>
            </a:r>
            <a:r>
              <a:rPr lang="en-US" i="1" dirty="0" smtClean="0">
                <a:solidFill>
                  <a:srgbClr val="0070C0"/>
                </a:solidFill>
                <a:ea typeface="Cambria Math"/>
              </a:rPr>
              <a:t>sentinels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solidFill>
                <a:srgbClr val="0070C0"/>
              </a:solidFill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The </a:t>
            </a:r>
            <a:r>
              <a:rPr lang="en-US" i="1" dirty="0" smtClean="0">
                <a:solidFill>
                  <a:srgbClr val="0070C0"/>
                </a:solidFill>
                <a:ea typeface="Cambria Math"/>
              </a:rPr>
              <a:t>width of the instruction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(x, z, y)</a:t>
            </a:r>
            <a:r>
              <a:rPr lang="en-US" dirty="0" smtClean="0">
                <a:ea typeface="Cambria Math"/>
              </a:rPr>
              <a:t> is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| = |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xzy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dirty="0" smtClean="0">
                <a:ea typeface="Cambria Math"/>
              </a:rPr>
              <a:t>.</a:t>
            </a:r>
            <a:endParaRPr lang="en-US" i="1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3</a:t>
            </a:r>
            <a:r>
              <a:rPr lang="en-US" dirty="0" smtClean="0"/>
              <a:t>: Construct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/>
              <a:t>, where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= { (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.$) ) |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1, …, n }</a:t>
            </a:r>
            <a:r>
              <a:rPr lang="en-US" dirty="0" smtClean="0"/>
              <a:t>.</a:t>
            </a:r>
          </a:p>
          <a:p>
            <a:pPr lvl="2"/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 (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, resp.) denotes the </a:t>
            </a:r>
            <a:r>
              <a:rPr lang="en-US" i="1" dirty="0" smtClean="0">
                <a:solidFill>
                  <a:srgbClr val="C00000"/>
                </a:solidFill>
              </a:rPr>
              <a:t>prefix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B050"/>
                </a:solidFill>
              </a:rPr>
              <a:t>suffix</a:t>
            </a:r>
            <a:r>
              <a:rPr lang="en-US" dirty="0" smtClean="0"/>
              <a:t> , resp.) of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of the string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&gt; k</a:t>
            </a:r>
            <a:r>
              <a:rPr lang="en-US" dirty="0" smtClean="0"/>
              <a:t>, or the whole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</a:t>
            </a:r>
            <a:r>
              <a:rPr lang="en-US" i="1" dirty="0" smtClean="0">
                <a:latin typeface="Cambria Math"/>
                <a:ea typeface="Cambria Math"/>
              </a:rPr>
              <a:t>≤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4</a:t>
            </a:r>
            <a:r>
              <a:rPr lang="en-US" dirty="0" smtClean="0"/>
              <a:t>: Test the automaton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using any available information e.g. some negative samples of words.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5</a:t>
            </a:r>
            <a:r>
              <a:rPr lang="en-US" dirty="0" smtClean="0"/>
              <a:t>: If the automaton </a:t>
            </a:r>
            <a:r>
              <a:rPr lang="en-US" dirty="0" smtClean="0">
                <a:solidFill>
                  <a:srgbClr val="00B050"/>
                </a:solidFill>
              </a:rPr>
              <a:t>passed</a:t>
            </a:r>
            <a:r>
              <a:rPr lang="en-US" dirty="0" smtClean="0"/>
              <a:t> all the tests, </a:t>
            </a:r>
            <a:r>
              <a:rPr lang="en-US" dirty="0" smtClean="0">
                <a:solidFill>
                  <a:srgbClr val="00B05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. Otherwise try another factorization of the known reductions and continue by Step 3 or increase k and continue by Step 2.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if the algorithm is very simple, it can be used to infer some non-trivial </a:t>
            </a:r>
            <a:r>
              <a:rPr lang="en-US" dirty="0" smtClean="0">
                <a:solidFill>
                  <a:srgbClr val="0070C0"/>
                </a:solidFill>
              </a:rPr>
              <a:t>clearing</a:t>
            </a:r>
            <a:r>
              <a:rPr lang="en-US" dirty="0" smtClean="0"/>
              <a:t> (and after some generalization also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clearing</a:t>
            </a:r>
            <a:r>
              <a:rPr lang="en-US" dirty="0" smtClean="0">
                <a:ea typeface="Cambria Math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restarting automata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if the algorithm is very simple, it can be used to infer some non-trivial </a:t>
            </a:r>
            <a:r>
              <a:rPr lang="en-US" dirty="0" smtClean="0">
                <a:solidFill>
                  <a:srgbClr val="0070C0"/>
                </a:solidFill>
              </a:rPr>
              <a:t>clearing</a:t>
            </a:r>
            <a:r>
              <a:rPr lang="en-US" dirty="0" smtClean="0"/>
              <a:t> (and after some generalization also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clearing</a:t>
            </a:r>
            <a:r>
              <a:rPr lang="en-US" dirty="0" smtClean="0">
                <a:ea typeface="Cambria Math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restarting 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Although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 are stronger than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, we will see that even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 can recognize some </a:t>
            </a:r>
            <a:r>
              <a:rPr lang="en-US" i="1" dirty="0" smtClean="0">
                <a:ea typeface="Cambria Math" pitchFamily="18" charset="0"/>
              </a:rPr>
              <a:t>non-context-free languages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if the algorithm is very simple, it can be used to infer some non-trivial </a:t>
            </a:r>
            <a:r>
              <a:rPr lang="en-US" dirty="0" smtClean="0">
                <a:solidFill>
                  <a:srgbClr val="0070C0"/>
                </a:solidFill>
              </a:rPr>
              <a:t>clearing</a:t>
            </a:r>
            <a:r>
              <a:rPr lang="en-US" dirty="0" smtClean="0"/>
              <a:t> (and after some generalization also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clearing</a:t>
            </a:r>
            <a:r>
              <a:rPr lang="en-US" dirty="0" smtClean="0">
                <a:ea typeface="Cambria Math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restarting 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Although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 are stronger than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, we will see that even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clearing restarting automata</a:t>
            </a:r>
            <a:r>
              <a:rPr lang="en-US" dirty="0" smtClean="0">
                <a:ea typeface="Cambria Math" pitchFamily="18" charset="0"/>
              </a:rPr>
              <a:t> can recognize some </a:t>
            </a:r>
            <a:r>
              <a:rPr lang="en-US" i="1" dirty="0" smtClean="0">
                <a:ea typeface="Cambria Math" pitchFamily="18" charset="0"/>
              </a:rPr>
              <a:t>non-context-free languages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However, it can be shown, that: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⊆ </a:t>
            </a:r>
            <a:r>
              <a:rPr lang="en-US" dirty="0" smtClean="0">
                <a:solidFill>
                  <a:srgbClr val="7030A0"/>
                </a:solidFill>
                <a:latin typeface="Cambria Math"/>
                <a:ea typeface="Cambria Math"/>
              </a:rPr>
              <a:t>CSL</a:t>
            </a:r>
            <a:r>
              <a:rPr lang="en-US" dirty="0" smtClean="0">
                <a:ea typeface="Cambria Math" pitchFamily="18" charset="0"/>
              </a:rPr>
              <a:t>, where 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CSL</a:t>
            </a:r>
            <a:r>
              <a:rPr lang="en-US" dirty="0" smtClean="0">
                <a:ea typeface="Cambria Math" pitchFamily="18" charset="0"/>
              </a:rPr>
              <a:t> denotes the class of </a:t>
            </a:r>
            <a:r>
              <a:rPr lang="en-US" i="1" dirty="0" smtClean="0">
                <a:ea typeface="Cambria Math" pitchFamily="18" charset="0"/>
              </a:rPr>
              <a:t>context-sensitive languages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There exists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/>
              <a:t>recognizing a language that is </a:t>
            </a:r>
            <a:r>
              <a:rPr lang="en-US" dirty="0" smtClean="0">
                <a:solidFill>
                  <a:srgbClr val="0070C0"/>
                </a:solidFill>
              </a:rPr>
              <a:t>not context-free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There exists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/>
              <a:t>recognizing a language that is </a:t>
            </a:r>
            <a:r>
              <a:rPr lang="en-US" dirty="0" smtClean="0">
                <a:solidFill>
                  <a:srgbClr val="0070C0"/>
                </a:solidFill>
              </a:rPr>
              <a:t>not context-free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ea typeface="Cambria Math" pitchFamily="18" charset="0"/>
              </a:rPr>
              <a:t>Idea</a:t>
            </a:r>
            <a:r>
              <a:rPr lang="en-US" dirty="0" smtClean="0">
                <a:ea typeface="Cambria Math" pitchFamily="18" charset="0"/>
              </a:rPr>
              <a:t>. We try to create </a:t>
            </a:r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such that</a:t>
            </a:r>
            <a:endParaRPr lang="en-US" b="1" dirty="0" smtClean="0">
              <a:ea typeface="Cambria Math" pitchFamily="18" charset="0"/>
            </a:endParaRPr>
          </a:p>
          <a:p>
            <a:pPr lvl="1">
              <a:buNone/>
            </a:pPr>
            <a:r>
              <a:rPr lang="en-US" b="1" dirty="0" smtClean="0">
                <a:ea typeface="Cambria Math" pitchFamily="18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∩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n&gt;0} =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2</a:t>
            </a:r>
            <a:r>
              <a:rPr lang="en-US" i="1" baseline="50000" dirty="0" smtClean="0">
                <a:solidFill>
                  <a:srgbClr val="0070C0"/>
                </a:solidFill>
                <a:latin typeface="Cambria Math"/>
                <a:ea typeface="Cambria Math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m≥0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There exists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/>
              <a:t>recognizing a language that is </a:t>
            </a:r>
            <a:r>
              <a:rPr lang="en-US" dirty="0" smtClean="0">
                <a:solidFill>
                  <a:srgbClr val="0070C0"/>
                </a:solidFill>
              </a:rPr>
              <a:t>not context-free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ea typeface="Cambria Math" pitchFamily="18" charset="0"/>
              </a:rPr>
              <a:t>Idea</a:t>
            </a:r>
            <a:r>
              <a:rPr lang="en-US" dirty="0" smtClean="0">
                <a:ea typeface="Cambria Math" pitchFamily="18" charset="0"/>
              </a:rPr>
              <a:t>. We try to create </a:t>
            </a:r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such that</a:t>
            </a:r>
            <a:endParaRPr lang="en-US" b="1" dirty="0" smtClean="0">
              <a:ea typeface="Cambria Math" pitchFamily="18" charset="0"/>
            </a:endParaRPr>
          </a:p>
          <a:p>
            <a:pPr lvl="1">
              <a:buNone/>
            </a:pPr>
            <a:r>
              <a:rPr lang="en-US" b="1" dirty="0" smtClean="0">
                <a:ea typeface="Cambria Math" pitchFamily="18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∩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n&gt;0} =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2</a:t>
            </a:r>
            <a:r>
              <a:rPr lang="en-US" i="1" baseline="50000" dirty="0" smtClean="0">
                <a:solidFill>
                  <a:srgbClr val="0070C0"/>
                </a:solidFill>
                <a:latin typeface="Cambria Math"/>
                <a:ea typeface="Cambria Math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m≥0}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</a:rPr>
              <a:t>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L(M)</a:t>
            </a:r>
            <a:r>
              <a:rPr lang="en-US" dirty="0" smtClean="0">
                <a:ea typeface="Cambria Math" pitchFamily="18" charset="0"/>
              </a:rPr>
              <a:t> is a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CFL</a:t>
            </a:r>
            <a:r>
              <a:rPr lang="en-US" dirty="0" smtClean="0">
                <a:ea typeface="Cambria Math" pitchFamily="18" charset="0"/>
              </a:rPr>
              <a:t> then the intersection with a regular language is also a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CFL</a:t>
            </a:r>
            <a:r>
              <a:rPr lang="en-US" dirty="0" smtClean="0">
                <a:ea typeface="Cambria Math" pitchFamily="18" charset="0"/>
              </a:rPr>
              <a:t>. In our case the intersection is not a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CFL</a:t>
            </a:r>
            <a:r>
              <a:rPr lang="en-US" dirty="0" smtClean="0"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>
                <a:ea typeface="Cambria Math"/>
              </a:rPr>
              <a:t> 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From this sample computation we can collect </a:t>
            </a:r>
            <a:r>
              <a:rPr lang="en-US" dirty="0" smtClean="0">
                <a:solidFill>
                  <a:srgbClr val="0070C0"/>
                </a:solidFill>
              </a:rPr>
              <a:t>15 reductions</a:t>
            </a:r>
            <a:r>
              <a:rPr lang="en-US" dirty="0" smtClean="0"/>
              <a:t> with unambiguous factorizations and use them as an input to our algorithm.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only variable we have to choose is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- the length of the context of the instructions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only variable we have to choose is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- the length of the context of the instructions.</a:t>
            </a:r>
          </a:p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1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(a,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$)</a:t>
            </a:r>
            <a:endParaRPr lang="en-US" dirty="0" smtClean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only variable we have to choose is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- the length of the context of the instructions.</a:t>
            </a:r>
          </a:p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1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(a,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But then the automaton would accept the word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C00000"/>
                </a:solidFill>
              </a:rPr>
              <a:t>does not belong to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λ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2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2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/>
              <a:t>But then the automaton would accept the word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C00000"/>
                </a:solidFill>
              </a:rPr>
              <a:t>does not belong to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	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2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/>
              <a:t>But then the automaton would accept the word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C00000"/>
                </a:solidFill>
              </a:rPr>
              <a:t>does not belong to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	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 we get the following set of instructions: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({¢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>
                <a:ea typeface="Cambria Math"/>
              </a:rPr>
              <a:t> 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</a:p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is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accepted</a:t>
            </a:r>
            <a:r>
              <a:rPr lang="en-US" dirty="0" smtClean="0">
                <a:ea typeface="Cambria Math" pitchFamily="18" charset="0"/>
              </a:rPr>
              <a:t> if and only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where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is reflexive and transitive closure of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2</a:t>
            </a:r>
            <a:r>
              <a:rPr lang="en-US" dirty="0" smtClean="0"/>
              <a:t> we get the following set of instructions: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/>
              <a:t>But then the automaton would accept the word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C00000"/>
                </a:solidFill>
              </a:rPr>
              <a:t>does not belong to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	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 we get the following set of instructions: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({¢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({¢a,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{b$,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}), (¢,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>
              <a:buNone/>
            </a:pPr>
            <a:r>
              <a:rPr lang="en-US" dirty="0" smtClean="0"/>
              <a:t>	And again we get: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λ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Finally, for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 = 4</a:t>
            </a:r>
            <a:r>
              <a:rPr lang="en-US" dirty="0" smtClean="0"/>
              <a:t> we get the required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Obdélník 3"/>
          <p:cNvSpPr/>
          <p:nvPr/>
        </p:nvSpPr>
        <p:spPr>
          <a:xfrm>
            <a:off x="8382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abab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812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908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b$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958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¢a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abba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38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248400" y="25908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b$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baba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8200" y="4114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812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90800" y="4114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Non-Context-Free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Finally, for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 = 4</a:t>
            </a:r>
            <a:r>
              <a:rPr lang="en-US" dirty="0" smtClean="0"/>
              <a:t> we get the required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this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it can be shown, that: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∩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n&gt;0} = {(</a:t>
            </a:r>
            <a:r>
              <a:rPr lang="en-US" i="1" dirty="0" err="1" smtClean="0">
                <a:solidFill>
                  <a:srgbClr val="0070C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70C0"/>
                </a:solidFill>
                <a:latin typeface="Cambria Math"/>
                <a:ea typeface="Cambria Math"/>
              </a:rPr>
              <a:t>2</a:t>
            </a:r>
            <a:r>
              <a:rPr lang="en-US" i="1" baseline="50000" dirty="0" smtClean="0">
                <a:solidFill>
                  <a:srgbClr val="0070C0"/>
                </a:solidFill>
                <a:latin typeface="Cambria Math"/>
                <a:ea typeface="Cambria Math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 | m≥0}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8382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abab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812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908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b$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babb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95800" y="2743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¢a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abba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38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248400" y="25908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b$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baba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8200" y="4114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812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90800" y="4114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seen that knowing some </a:t>
            </a:r>
            <a:r>
              <a:rPr lang="en-US" dirty="0" smtClean="0">
                <a:solidFill>
                  <a:srgbClr val="0070C0"/>
                </a:solidFill>
              </a:rPr>
              <a:t>sample computations</a:t>
            </a:r>
            <a:r>
              <a:rPr lang="en-US" dirty="0" smtClean="0"/>
              <a:t> (or even </a:t>
            </a:r>
            <a:r>
              <a:rPr lang="en-US" dirty="0" smtClean="0">
                <a:solidFill>
                  <a:srgbClr val="0070C0"/>
                </a:solidFill>
              </a:rPr>
              <a:t>reductions</a:t>
            </a:r>
            <a:r>
              <a:rPr lang="en-US" dirty="0" smtClean="0"/>
              <a:t>) of 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(or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) it is extremely simple to </a:t>
            </a:r>
            <a:r>
              <a:rPr lang="en-US" dirty="0" smtClean="0">
                <a:solidFill>
                  <a:srgbClr val="0070C0"/>
                </a:solidFill>
              </a:rPr>
              <a:t>infer its instructions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seen that knowing some </a:t>
            </a:r>
            <a:r>
              <a:rPr lang="en-US" dirty="0" smtClean="0">
                <a:solidFill>
                  <a:srgbClr val="0070C0"/>
                </a:solidFill>
              </a:rPr>
              <a:t>sample computations</a:t>
            </a:r>
            <a:r>
              <a:rPr lang="en-US" dirty="0" smtClean="0"/>
              <a:t> (or even </a:t>
            </a:r>
            <a:r>
              <a:rPr lang="en-US" dirty="0" smtClean="0">
                <a:solidFill>
                  <a:srgbClr val="0070C0"/>
                </a:solidFill>
              </a:rPr>
              <a:t>reductions</a:t>
            </a:r>
            <a:r>
              <a:rPr lang="en-US" dirty="0" smtClean="0"/>
              <a:t>) of 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(or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) it is extremely simple to </a:t>
            </a:r>
            <a:r>
              <a:rPr lang="en-US" dirty="0" smtClean="0">
                <a:solidFill>
                  <a:srgbClr val="0070C0"/>
                </a:solidFill>
              </a:rPr>
              <a:t>infer its instructions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instructions</a:t>
            </a:r>
            <a:r>
              <a:rPr lang="en-US" dirty="0" smtClean="0"/>
              <a:t> of 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70C0"/>
                </a:solidFill>
              </a:rPr>
              <a:t>human readable</a:t>
            </a:r>
            <a:r>
              <a:rPr lang="en-US" dirty="0" smtClean="0"/>
              <a:t> which is an advantage for their possible applications e.g. in </a:t>
            </a:r>
            <a:r>
              <a:rPr lang="en-US" dirty="0" smtClean="0">
                <a:solidFill>
                  <a:srgbClr val="0070C0"/>
                </a:solidFill>
              </a:rPr>
              <a:t>linguistics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seen that knowing some </a:t>
            </a:r>
            <a:r>
              <a:rPr lang="en-US" dirty="0" smtClean="0">
                <a:solidFill>
                  <a:srgbClr val="0070C0"/>
                </a:solidFill>
              </a:rPr>
              <a:t>sample computations</a:t>
            </a:r>
            <a:r>
              <a:rPr lang="en-US" dirty="0" smtClean="0"/>
              <a:t> (or even </a:t>
            </a:r>
            <a:r>
              <a:rPr lang="en-US" dirty="0" smtClean="0">
                <a:solidFill>
                  <a:srgbClr val="0070C0"/>
                </a:solidFill>
              </a:rPr>
              <a:t>reductions</a:t>
            </a:r>
            <a:r>
              <a:rPr lang="en-US" dirty="0" smtClean="0"/>
              <a:t>) of 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(or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) it is extremely simple to </a:t>
            </a:r>
            <a:r>
              <a:rPr lang="en-US" dirty="0" smtClean="0">
                <a:solidFill>
                  <a:srgbClr val="0070C0"/>
                </a:solidFill>
              </a:rPr>
              <a:t>infer its instructions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instructions</a:t>
            </a:r>
            <a:r>
              <a:rPr lang="en-US" dirty="0" smtClean="0"/>
              <a:t> of 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70C0"/>
                </a:solidFill>
              </a:rPr>
              <a:t>human readable</a:t>
            </a:r>
            <a:r>
              <a:rPr lang="en-US" dirty="0" smtClean="0"/>
              <a:t> which is an advantage for their possible applications e.g. in </a:t>
            </a:r>
            <a:r>
              <a:rPr lang="en-US" dirty="0" smtClean="0">
                <a:solidFill>
                  <a:srgbClr val="0070C0"/>
                </a:solidFill>
              </a:rPr>
              <a:t>linguistics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Unfortunately</a:t>
            </a:r>
            <a:r>
              <a:rPr lang="en-US" dirty="0" smtClean="0"/>
              <a:t>, we still do not know whether 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/>
              <a:t> can recognize all </a:t>
            </a:r>
            <a:r>
              <a:rPr lang="en-US" dirty="0" smtClean="0">
                <a:solidFill>
                  <a:srgbClr val="0070C0"/>
                </a:solidFill>
              </a:rPr>
              <a:t>context-free languages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generalize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/>
              <a:t> by enabling them to use any number of auxiliary symbols: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…,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instead of single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/>
              <a:t>, we will increase their power up-to </a:t>
            </a:r>
            <a:r>
              <a:rPr lang="en-US" dirty="0" smtClean="0">
                <a:solidFill>
                  <a:srgbClr val="7030A0"/>
                </a:solidFill>
              </a:rPr>
              <a:t>context sensitive languages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generalize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/>
              <a:t> by enabling them to use any number of auxiliary symbols: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…,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instead of single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/>
              <a:t>, we will increase their power up-to </a:t>
            </a:r>
            <a:r>
              <a:rPr lang="en-US" dirty="0" smtClean="0">
                <a:solidFill>
                  <a:srgbClr val="7030A0"/>
                </a:solidFill>
              </a:rPr>
              <a:t>context sensitive languages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Such automata can easily accept all languages generated by context-sensitive grammars with productions in </a:t>
            </a:r>
            <a:r>
              <a:rPr lang="en-US" i="1" dirty="0" smtClean="0">
                <a:solidFill>
                  <a:srgbClr val="0070C0"/>
                </a:solidFill>
              </a:rPr>
              <a:t>one-sided normal form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 → a, A → BC, AB → AC</a:t>
            </a:r>
          </a:p>
          <a:p>
            <a:pPr lvl="1">
              <a:buNone/>
            </a:pPr>
            <a:r>
              <a:rPr lang="en-US" dirty="0" smtClean="0"/>
              <a:t>	where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A, B, C</a:t>
            </a:r>
            <a:r>
              <a:rPr lang="en-US" dirty="0" smtClean="0"/>
              <a:t> are </a:t>
            </a:r>
            <a:r>
              <a:rPr lang="en-US" dirty="0" err="1" smtClean="0"/>
              <a:t>nonterminals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is a terminal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generalize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/>
              <a:t> by enabling them to use any number of auxiliary symbols: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Δ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…,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instead of single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/>
              <a:t>, we will increase their power up-to </a:t>
            </a:r>
            <a:r>
              <a:rPr lang="en-US" dirty="0" smtClean="0">
                <a:solidFill>
                  <a:srgbClr val="7030A0"/>
                </a:solidFill>
              </a:rPr>
              <a:t>context sensitive languages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Such automata can easily accept all languages generated by context-sensitive grammars with productions in </a:t>
            </a:r>
            <a:r>
              <a:rPr lang="en-US" i="1" dirty="0" smtClean="0">
                <a:solidFill>
                  <a:srgbClr val="0070C0"/>
                </a:solidFill>
              </a:rPr>
              <a:t>one-sided normal form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 → a, A → BC, AB → AC</a:t>
            </a:r>
          </a:p>
          <a:p>
            <a:pPr lvl="1">
              <a:buNone/>
            </a:pPr>
            <a:r>
              <a:rPr lang="en-US" dirty="0" smtClean="0"/>
              <a:t>	where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A, B, C</a:t>
            </a:r>
            <a:r>
              <a:rPr lang="en-US" dirty="0" smtClean="0"/>
              <a:t> are </a:t>
            </a:r>
            <a:r>
              <a:rPr lang="en-US" dirty="0" err="1" smtClean="0"/>
              <a:t>nonterminals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is a terminal.</a:t>
            </a:r>
          </a:p>
          <a:p>
            <a:pPr lvl="1"/>
            <a:r>
              <a:rPr lang="en-US" dirty="0" err="1" smtClean="0"/>
              <a:t>Penttonen</a:t>
            </a:r>
            <a:r>
              <a:rPr lang="en-US" dirty="0" smtClean="0"/>
              <a:t> showed that for every </a:t>
            </a:r>
            <a:r>
              <a:rPr lang="en-US" dirty="0" smtClean="0">
                <a:solidFill>
                  <a:srgbClr val="0070C0"/>
                </a:solidFill>
              </a:rPr>
              <a:t>context-sensitive grammar</a:t>
            </a:r>
            <a:r>
              <a:rPr lang="en-US" dirty="0" smtClean="0"/>
              <a:t> there exists an </a:t>
            </a:r>
            <a:r>
              <a:rPr lang="en-US" dirty="0" smtClean="0">
                <a:solidFill>
                  <a:srgbClr val="0070C0"/>
                </a:solidFill>
              </a:rPr>
              <a:t>equivalent grammar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one-sided normal form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70C0"/>
                </a:solidFill>
              </a:rPr>
              <a:t>difference</a:t>
            </a:r>
            <a:r>
              <a:rPr lang="en-US" dirty="0" smtClean="0"/>
              <a:t> between language classes of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for different values of k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>
                <a:ea typeface="Cambria Math"/>
              </a:rPr>
              <a:t> 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</a:p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is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accepted</a:t>
            </a:r>
            <a:r>
              <a:rPr lang="en-US" dirty="0" smtClean="0">
                <a:ea typeface="Cambria Math" pitchFamily="18" charset="0"/>
              </a:rPr>
              <a:t> if and only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where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is reflexive and transitive closure of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recognizes</a:t>
            </a:r>
            <a:r>
              <a:rPr lang="en-US" dirty="0" smtClean="0"/>
              <a:t> the 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L(M) = {w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M accepts w}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70C0"/>
                </a:solidFill>
              </a:rPr>
              <a:t>difference</a:t>
            </a:r>
            <a:r>
              <a:rPr lang="en-US" dirty="0" smtClean="0"/>
              <a:t> between language classes of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for different values of k?</a:t>
            </a:r>
          </a:p>
          <a:p>
            <a:r>
              <a:rPr lang="en-US" dirty="0" smtClean="0"/>
              <a:t>Can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 recognize all string languages defined by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ALD’s</a:t>
            </a:r>
            <a:r>
              <a:rPr lang="en-US" dirty="0" smtClean="0">
                <a:ea typeface="Cambria Math" pitchFamily="18" charset="0"/>
              </a:rPr>
              <a:t>?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70C0"/>
                </a:solidFill>
              </a:rPr>
              <a:t>difference</a:t>
            </a:r>
            <a:r>
              <a:rPr lang="en-US" dirty="0" smtClean="0"/>
              <a:t> between language classes of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for different values of k?</a:t>
            </a:r>
          </a:p>
          <a:p>
            <a:r>
              <a:rPr lang="en-US" dirty="0" smtClean="0"/>
              <a:t>Can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Δcl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 recognize all string languages defined by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ALD’s</a:t>
            </a:r>
            <a:r>
              <a:rPr lang="en-US" dirty="0" smtClean="0">
                <a:ea typeface="Cambria Math" pitchFamily="18" charset="0"/>
              </a:rPr>
              <a:t>?</a:t>
            </a:r>
          </a:p>
          <a:p>
            <a:r>
              <a:rPr lang="en-US" dirty="0" smtClean="0"/>
              <a:t>What is the relation between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 and the class of </a:t>
            </a:r>
            <a:r>
              <a:rPr lang="en-US" dirty="0" smtClean="0">
                <a:solidFill>
                  <a:srgbClr val="0070C0"/>
                </a:solidFill>
              </a:rPr>
              <a:t>one counter languages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simple context-sensitive grammars</a:t>
            </a:r>
            <a:r>
              <a:rPr lang="en-US" dirty="0" smtClean="0"/>
              <a:t> (they have single </a:t>
            </a:r>
            <a:r>
              <a:rPr lang="en-US" dirty="0" err="1" smtClean="0"/>
              <a:t>nonterminal</a:t>
            </a:r>
            <a:r>
              <a:rPr lang="en-US" dirty="0" smtClean="0"/>
              <a:t>), etc?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smtClean="0"/>
              <a:t>Č</a:t>
            </a:r>
            <a:r>
              <a:rPr lang="en-US" dirty="0" smtClean="0"/>
              <a:t>ERNO, P., MR</a:t>
            </a:r>
            <a:r>
              <a:rPr lang="sk-SK" dirty="0" smtClean="0"/>
              <a:t>Á</a:t>
            </a:r>
            <a:r>
              <a:rPr lang="en-US" dirty="0" smtClean="0"/>
              <a:t>Z, F., Clearing restarting automata, tech. report., Department of Computer Science, Charles University, Prague, 2009.</a:t>
            </a:r>
            <a:endParaRPr lang="sk-SK" dirty="0" smtClean="0"/>
          </a:p>
          <a:p>
            <a:r>
              <a:rPr lang="en-US" dirty="0" smtClean="0"/>
              <a:t>CHERUBINI, A., REGHIZZI, S.C., PIETRO, P.S.,</a:t>
            </a:r>
            <a:r>
              <a:rPr lang="sk-SK" dirty="0" smtClean="0"/>
              <a:t> </a:t>
            </a:r>
            <a:r>
              <a:rPr lang="en-US" dirty="0" smtClean="0"/>
              <a:t>Associative language descriptions, Theoretical</a:t>
            </a:r>
            <a:r>
              <a:rPr lang="sk-SK" dirty="0" smtClean="0"/>
              <a:t> </a:t>
            </a:r>
            <a:r>
              <a:rPr lang="fr-FR" dirty="0" smtClean="0"/>
              <a:t>Computer Science, 270 (2002), 463</a:t>
            </a:r>
            <a:r>
              <a:rPr lang="sk-SK" dirty="0" smtClean="0"/>
              <a:t>-</a:t>
            </a:r>
            <a:r>
              <a:rPr lang="fr-FR" dirty="0" smtClean="0"/>
              <a:t>491.</a:t>
            </a:r>
            <a:endParaRPr lang="sk-SK" dirty="0" smtClean="0"/>
          </a:p>
          <a:p>
            <a:r>
              <a:rPr lang="en-US" dirty="0" smtClean="0"/>
              <a:t>GREIBACH, S. A., The hardest context-free language, SIAM Journal on Computing, 2(4) (1973),</a:t>
            </a:r>
            <a:r>
              <a:rPr lang="sk-SK" dirty="0" smtClean="0"/>
              <a:t> </a:t>
            </a:r>
            <a:r>
              <a:rPr lang="en-US" dirty="0" smtClean="0"/>
              <a:t>304</a:t>
            </a:r>
            <a:r>
              <a:rPr lang="sk-SK" dirty="0" smtClean="0"/>
              <a:t>-</a:t>
            </a:r>
            <a:r>
              <a:rPr lang="en-US" dirty="0" smtClean="0"/>
              <a:t>310.</a:t>
            </a:r>
            <a:endParaRPr lang="sk-SK" dirty="0" smtClean="0"/>
          </a:p>
          <a:p>
            <a:r>
              <a:rPr lang="it-IT" dirty="0" smtClean="0"/>
              <a:t>JAN</a:t>
            </a:r>
            <a:r>
              <a:rPr lang="sk-SK" dirty="0" smtClean="0"/>
              <a:t>Č</a:t>
            </a:r>
            <a:r>
              <a:rPr lang="it-IT" dirty="0" smtClean="0"/>
              <a:t>AR, P., MR</a:t>
            </a:r>
            <a:r>
              <a:rPr lang="sk-SK" dirty="0" smtClean="0"/>
              <a:t>Á</a:t>
            </a:r>
            <a:r>
              <a:rPr lang="it-IT" dirty="0" smtClean="0"/>
              <a:t>Z, F., PL</a:t>
            </a:r>
            <a:r>
              <a:rPr lang="sk-SK" dirty="0" smtClean="0"/>
              <a:t>Á</a:t>
            </a:r>
            <a:r>
              <a:rPr lang="it-IT" dirty="0" smtClean="0"/>
              <a:t>TEK, M., VOGEL, J., Restarting automata, in: </a:t>
            </a:r>
            <a:r>
              <a:rPr lang="it-IT" dirty="0" smtClean="0"/>
              <a:t>H</a:t>
            </a:r>
            <a:r>
              <a:rPr lang="it-IT" dirty="0" smtClean="0"/>
              <a:t>. Reichel (Ed.),</a:t>
            </a:r>
            <a:r>
              <a:rPr lang="sk-SK" dirty="0" smtClean="0"/>
              <a:t> </a:t>
            </a:r>
            <a:r>
              <a:rPr lang="nl-NL" dirty="0" smtClean="0"/>
              <a:t>FCT'95, LNCS, Vol. 965, Springer, Berlin, 1995, 283</a:t>
            </a:r>
            <a:r>
              <a:rPr lang="sk-SK" dirty="0" smtClean="0"/>
              <a:t>-</a:t>
            </a:r>
            <a:r>
              <a:rPr lang="nl-NL" dirty="0" smtClean="0"/>
              <a:t>292.</a:t>
            </a:r>
            <a:endParaRPr lang="sk-SK" dirty="0" smtClean="0"/>
          </a:p>
          <a:p>
            <a:r>
              <a:rPr lang="en-US" dirty="0" smtClean="0"/>
              <a:t>JA</a:t>
            </a:r>
            <a:r>
              <a:rPr lang="sk-SK" dirty="0" smtClean="0"/>
              <a:t>NČ</a:t>
            </a:r>
            <a:r>
              <a:rPr lang="en-US" dirty="0" smtClean="0"/>
              <a:t>AR</a:t>
            </a:r>
            <a:r>
              <a:rPr lang="en-US" dirty="0" smtClean="0"/>
              <a:t>, P., </a:t>
            </a:r>
            <a:r>
              <a:rPr lang="en-US" dirty="0" smtClean="0"/>
              <a:t>MR</a:t>
            </a:r>
            <a:r>
              <a:rPr lang="sk-SK" dirty="0" smtClean="0"/>
              <a:t>Á</a:t>
            </a:r>
            <a:r>
              <a:rPr lang="en-US" dirty="0" smtClean="0"/>
              <a:t>Z</a:t>
            </a:r>
            <a:r>
              <a:rPr lang="en-US" dirty="0" smtClean="0"/>
              <a:t>, F., </a:t>
            </a:r>
            <a:r>
              <a:rPr lang="en-US" dirty="0" smtClean="0"/>
              <a:t>PL</a:t>
            </a:r>
            <a:r>
              <a:rPr lang="sk-SK" dirty="0" smtClean="0"/>
              <a:t>Á</a:t>
            </a:r>
            <a:r>
              <a:rPr lang="en-US" dirty="0" smtClean="0"/>
              <a:t>TEK</a:t>
            </a:r>
            <a:r>
              <a:rPr lang="en-US" dirty="0" smtClean="0"/>
              <a:t>, M., VOGEL, J., On restarting automata with rewriting, </a:t>
            </a:r>
            <a:r>
              <a:rPr lang="en-US" dirty="0" smtClean="0"/>
              <a:t>in: </a:t>
            </a:r>
            <a:r>
              <a:rPr lang="en-US" dirty="0" err="1" smtClean="0"/>
              <a:t>Gh</a:t>
            </a:r>
            <a:r>
              <a:rPr lang="en-US" dirty="0" smtClean="0"/>
              <a:t>. </a:t>
            </a:r>
            <a:r>
              <a:rPr lang="en-US" dirty="0" err="1" smtClean="0"/>
              <a:t>Paun</a:t>
            </a:r>
            <a:r>
              <a:rPr lang="en-US" dirty="0" smtClean="0"/>
              <a:t>, A. </a:t>
            </a:r>
            <a:r>
              <a:rPr lang="en-US" dirty="0" err="1" smtClean="0"/>
              <a:t>Salomaa</a:t>
            </a:r>
            <a:r>
              <a:rPr lang="en-US" dirty="0" smtClean="0"/>
              <a:t> (Eds.), New Trends in Formal Language Theory (Control, Cooperation </a:t>
            </a:r>
            <a:r>
              <a:rPr lang="en-US" dirty="0" smtClean="0"/>
              <a:t>and </a:t>
            </a:r>
            <a:r>
              <a:rPr lang="nl-NL" dirty="0" smtClean="0"/>
              <a:t>Combinatorics</a:t>
            </a:r>
            <a:r>
              <a:rPr lang="nl-NL" dirty="0" smtClean="0"/>
              <a:t>), LNCS, Vol. 1218, Springer, Berlin, 1997, </a:t>
            </a:r>
            <a:r>
              <a:rPr lang="nl-NL" dirty="0" smtClean="0"/>
              <a:t>119-136.</a:t>
            </a:r>
            <a:endParaRPr lang="sk-SK" dirty="0" smtClean="0"/>
          </a:p>
          <a:p>
            <a:r>
              <a:rPr lang="en-US" dirty="0" smtClean="0"/>
              <a:t>JAN</a:t>
            </a:r>
            <a:r>
              <a:rPr lang="sk-SK" dirty="0" smtClean="0"/>
              <a:t>Č</a:t>
            </a:r>
            <a:r>
              <a:rPr lang="en-US" dirty="0" smtClean="0"/>
              <a:t>AR</a:t>
            </a:r>
            <a:r>
              <a:rPr lang="en-US" dirty="0" smtClean="0"/>
              <a:t>, P., </a:t>
            </a:r>
            <a:r>
              <a:rPr lang="en-US" dirty="0" smtClean="0"/>
              <a:t>MR</a:t>
            </a:r>
            <a:r>
              <a:rPr lang="sk-SK" dirty="0" smtClean="0"/>
              <a:t>Á</a:t>
            </a:r>
            <a:r>
              <a:rPr lang="en-US" dirty="0" smtClean="0"/>
              <a:t>Z</a:t>
            </a:r>
            <a:r>
              <a:rPr lang="en-US" dirty="0" smtClean="0"/>
              <a:t>, F., </a:t>
            </a:r>
            <a:r>
              <a:rPr lang="en-US" dirty="0" smtClean="0"/>
              <a:t>PL</a:t>
            </a:r>
            <a:r>
              <a:rPr lang="sk-SK" dirty="0" smtClean="0"/>
              <a:t>Á</a:t>
            </a:r>
            <a:r>
              <a:rPr lang="en-US" dirty="0" smtClean="0"/>
              <a:t>TEK</a:t>
            </a:r>
            <a:r>
              <a:rPr lang="en-US" dirty="0" smtClean="0"/>
              <a:t>, M., VOGEL, J., On monotonic automata with a restart operation, Journal of Automata, Languages and </a:t>
            </a:r>
            <a:r>
              <a:rPr lang="en-US" dirty="0" err="1" smtClean="0"/>
              <a:t>Combinatorics</a:t>
            </a:r>
            <a:r>
              <a:rPr lang="en-US" dirty="0" smtClean="0"/>
              <a:t>, 4(4) (1999), 287-311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LOPATKOV</a:t>
            </a:r>
            <a:r>
              <a:rPr lang="sk-SK" dirty="0" smtClean="0"/>
              <a:t>Á</a:t>
            </a:r>
            <a:r>
              <a:rPr lang="en-US" dirty="0" smtClean="0"/>
              <a:t>, </a:t>
            </a:r>
            <a:r>
              <a:rPr lang="en-US" dirty="0" smtClean="0"/>
              <a:t>M., </a:t>
            </a:r>
            <a:r>
              <a:rPr lang="en-US" dirty="0" smtClean="0"/>
              <a:t>PL</a:t>
            </a:r>
            <a:r>
              <a:rPr lang="sk-SK" dirty="0" smtClean="0"/>
              <a:t>Á</a:t>
            </a:r>
            <a:r>
              <a:rPr lang="en-US" dirty="0" smtClean="0"/>
              <a:t>TEK</a:t>
            </a:r>
            <a:r>
              <a:rPr lang="en-US" dirty="0" smtClean="0"/>
              <a:t>, M., </a:t>
            </a:r>
            <a:r>
              <a:rPr lang="en-US" dirty="0" smtClean="0"/>
              <a:t>KUBO</a:t>
            </a:r>
            <a:r>
              <a:rPr lang="sk-SK" dirty="0" smtClean="0"/>
              <a:t>Ň</a:t>
            </a:r>
            <a:r>
              <a:rPr lang="en-US" dirty="0" smtClean="0"/>
              <a:t>, </a:t>
            </a:r>
            <a:r>
              <a:rPr lang="en-US" dirty="0" smtClean="0"/>
              <a:t>V., Modeling syntax of free word-order languages: Dependency analysis by reduction, in: V. </a:t>
            </a:r>
            <a:r>
              <a:rPr lang="en-US" dirty="0" err="1" smtClean="0"/>
              <a:t>Matou</a:t>
            </a:r>
            <a:r>
              <a:rPr lang="sk-SK" dirty="0" smtClean="0"/>
              <a:t>š</a:t>
            </a:r>
            <a:r>
              <a:rPr lang="en-US" dirty="0" err="1" smtClean="0"/>
              <a:t>ek</a:t>
            </a:r>
            <a:r>
              <a:rPr lang="en-US" dirty="0" smtClean="0"/>
              <a:t>, P. </a:t>
            </a:r>
            <a:r>
              <a:rPr lang="en-US" dirty="0" err="1" smtClean="0"/>
              <a:t>Mautner</a:t>
            </a:r>
            <a:r>
              <a:rPr lang="en-US" dirty="0" smtClean="0"/>
              <a:t>, T. </a:t>
            </a:r>
            <a:r>
              <a:rPr lang="en-US" dirty="0" err="1" smtClean="0"/>
              <a:t>Pavelka</a:t>
            </a:r>
            <a:r>
              <a:rPr lang="en-US" dirty="0" smtClean="0"/>
              <a:t> (Eds.), Text, Speech and Dialogue: 8th International Conference, TSD 2005, LNCS, Vol. 3658, Springer, Berlin, 2005, 140-147.</a:t>
            </a:r>
            <a:endParaRPr lang="en-US" dirty="0" smtClean="0"/>
          </a:p>
          <a:p>
            <a:r>
              <a:rPr lang="en-US" dirty="0" smtClean="0"/>
              <a:t>MATEESCU</a:t>
            </a:r>
            <a:r>
              <a:rPr lang="en-US" dirty="0" smtClean="0"/>
              <a:t>, A., SALOMAA, A., Aspects of classical language theory, in: G. </a:t>
            </a:r>
            <a:r>
              <a:rPr lang="en-US" dirty="0" err="1" smtClean="0"/>
              <a:t>Rozenberg</a:t>
            </a:r>
            <a:r>
              <a:rPr lang="en-US" dirty="0" smtClean="0"/>
              <a:t>, A. </a:t>
            </a:r>
            <a:r>
              <a:rPr lang="en-US" dirty="0" err="1" smtClean="0"/>
              <a:t>Salomaa</a:t>
            </a:r>
            <a:r>
              <a:rPr lang="sk-SK" dirty="0" smtClean="0"/>
              <a:t> </a:t>
            </a:r>
            <a:r>
              <a:rPr lang="en-US" dirty="0" smtClean="0"/>
              <a:t>(Eds.), Handbook of Formal Languages, volume 1 </a:t>
            </a:r>
            <a:r>
              <a:rPr lang="sk-SK" dirty="0" smtClean="0"/>
              <a:t>-</a:t>
            </a:r>
            <a:r>
              <a:rPr lang="en-US" dirty="0" smtClean="0"/>
              <a:t> Word, Language, Grammar, chapter 4,</a:t>
            </a:r>
            <a:r>
              <a:rPr lang="sk-SK" dirty="0" smtClean="0"/>
              <a:t> </a:t>
            </a:r>
            <a:r>
              <a:rPr lang="en-US" dirty="0" smtClean="0"/>
              <a:t>Springer, Berlin, 1997, 175</a:t>
            </a:r>
            <a:r>
              <a:rPr lang="sk-SK" dirty="0" smtClean="0"/>
              <a:t>-</a:t>
            </a:r>
            <a:r>
              <a:rPr lang="en-US" dirty="0" smtClean="0"/>
              <a:t>251.</a:t>
            </a:r>
            <a:endParaRPr lang="sk-SK" dirty="0" smtClean="0"/>
          </a:p>
          <a:p>
            <a:r>
              <a:rPr lang="en-US" dirty="0" smtClean="0"/>
              <a:t>MR</a:t>
            </a:r>
            <a:r>
              <a:rPr lang="sk-SK" dirty="0" smtClean="0"/>
              <a:t>Á</a:t>
            </a:r>
            <a:r>
              <a:rPr lang="en-US" dirty="0" smtClean="0"/>
              <a:t>Z, F., OTTO, F., PL</a:t>
            </a:r>
            <a:r>
              <a:rPr lang="sk-SK" dirty="0" smtClean="0"/>
              <a:t>Á</a:t>
            </a:r>
            <a:r>
              <a:rPr lang="en-US" dirty="0" smtClean="0"/>
              <a:t>TEK, M., Learning analysis by reduction from positive data, in:</a:t>
            </a:r>
            <a:r>
              <a:rPr lang="sk-SK" dirty="0" smtClean="0"/>
              <a:t> </a:t>
            </a:r>
            <a:r>
              <a:rPr lang="en-US" dirty="0" smtClean="0"/>
              <a:t>Y. </a:t>
            </a:r>
            <a:r>
              <a:rPr lang="en-US" dirty="0" err="1" smtClean="0"/>
              <a:t>Sakakibara</a:t>
            </a:r>
            <a:r>
              <a:rPr lang="en-US" dirty="0" smtClean="0"/>
              <a:t>, S. Kobayashi, K. Sato, T. Nishino, E. Tomita (Eds.), Proceedings ICGI 2006,</a:t>
            </a:r>
            <a:r>
              <a:rPr lang="sk-SK" dirty="0" smtClean="0"/>
              <a:t> </a:t>
            </a:r>
            <a:r>
              <a:rPr lang="nl-NL" dirty="0" smtClean="0"/>
              <a:t>LNCS, Vol. 4201, Springer, Berlin, 2006, 125</a:t>
            </a:r>
            <a:r>
              <a:rPr lang="sk-SK" dirty="0" smtClean="0"/>
              <a:t>-</a:t>
            </a:r>
            <a:r>
              <a:rPr lang="nl-NL" dirty="0" smtClean="0"/>
              <a:t>136</a:t>
            </a:r>
            <a:r>
              <a:rPr lang="nl-NL" dirty="0" smtClean="0"/>
              <a:t>.</a:t>
            </a:r>
            <a:endParaRPr lang="sk-SK" dirty="0" smtClean="0"/>
          </a:p>
          <a:p>
            <a:r>
              <a:rPr lang="sk-SK" dirty="0" smtClean="0"/>
              <a:t>OTTO, F., </a:t>
            </a:r>
            <a:r>
              <a:rPr lang="sk-SK" dirty="0" err="1" smtClean="0"/>
              <a:t>Restarting</a:t>
            </a:r>
            <a:r>
              <a:rPr lang="sk-SK" dirty="0" smtClean="0"/>
              <a:t> </a:t>
            </a:r>
            <a:r>
              <a:rPr lang="sk-SK" dirty="0" err="1" smtClean="0"/>
              <a:t>automata</a:t>
            </a:r>
            <a:r>
              <a:rPr lang="sk-SK" dirty="0" smtClean="0"/>
              <a:t> and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relation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chomsky</a:t>
            </a:r>
            <a:r>
              <a:rPr lang="sk-SK" dirty="0" smtClean="0"/>
              <a:t> </a:t>
            </a:r>
            <a:r>
              <a:rPr lang="sk-SK" dirty="0" err="1" smtClean="0"/>
              <a:t>hierarchy</a:t>
            </a:r>
            <a:r>
              <a:rPr lang="sk-SK" dirty="0" smtClean="0"/>
              <a:t>. In Z. </a:t>
            </a:r>
            <a:r>
              <a:rPr lang="sk-SK" dirty="0" err="1" smtClean="0"/>
              <a:t>É</a:t>
            </a:r>
            <a:r>
              <a:rPr lang="sk-SK" dirty="0" err="1" smtClean="0"/>
              <a:t>sik</a:t>
            </a:r>
            <a:r>
              <a:rPr lang="sk-SK" dirty="0" smtClean="0"/>
              <a:t>, Z. </a:t>
            </a:r>
            <a:r>
              <a:rPr lang="sk-SK" dirty="0" err="1" smtClean="0"/>
              <a:t>Fül</a:t>
            </a:r>
            <a:r>
              <a:rPr lang="sk-SK" dirty="0" err="1" smtClean="0"/>
              <a:t>ö</a:t>
            </a:r>
            <a:r>
              <a:rPr lang="sk-SK" dirty="0" err="1" smtClean="0"/>
              <a:t>p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Eds</a:t>
            </a:r>
            <a:r>
              <a:rPr lang="sk-SK" dirty="0" smtClean="0"/>
              <a:t>.), </a:t>
            </a:r>
            <a:r>
              <a:rPr lang="sk-SK" dirty="0" err="1" smtClean="0"/>
              <a:t>Developments</a:t>
            </a:r>
            <a:r>
              <a:rPr lang="sk-SK" dirty="0" smtClean="0"/>
              <a:t> in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, 7th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Conference</a:t>
            </a:r>
            <a:r>
              <a:rPr lang="sk-SK" dirty="0" smtClean="0"/>
              <a:t>, DLT 2003, </a:t>
            </a:r>
            <a:r>
              <a:rPr lang="sk-SK" dirty="0" err="1" smtClean="0"/>
              <a:t>Szeged</a:t>
            </a:r>
            <a:r>
              <a:rPr lang="sk-SK" dirty="0" smtClean="0"/>
              <a:t>, </a:t>
            </a:r>
            <a:r>
              <a:rPr lang="sk-SK" dirty="0" err="1" smtClean="0"/>
              <a:t>Hungary</a:t>
            </a:r>
            <a:r>
              <a:rPr lang="sk-SK" dirty="0" smtClean="0"/>
              <a:t>, LNCS, </a:t>
            </a:r>
            <a:r>
              <a:rPr lang="sk-SK" dirty="0" err="1" smtClean="0"/>
              <a:t>Vol</a:t>
            </a:r>
            <a:r>
              <a:rPr lang="sk-SK" dirty="0" smtClean="0"/>
              <a:t>. 2710, </a:t>
            </a:r>
            <a:r>
              <a:rPr lang="sk-SK" dirty="0" err="1" smtClean="0"/>
              <a:t>Springer</a:t>
            </a:r>
            <a:r>
              <a:rPr lang="sk-SK" dirty="0" smtClean="0"/>
              <a:t>, </a:t>
            </a:r>
            <a:r>
              <a:rPr lang="sk-SK" dirty="0" err="1" smtClean="0"/>
              <a:t>Berlin</a:t>
            </a:r>
            <a:r>
              <a:rPr lang="sk-SK" dirty="0" smtClean="0"/>
              <a:t>, 2003, </a:t>
            </a:r>
            <a:r>
              <a:rPr lang="sk-SK" dirty="0" smtClean="0"/>
              <a:t>55-74.</a:t>
            </a:r>
            <a:endParaRPr lang="sk-SK" dirty="0" smtClean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http://www.petercerno.wz.cz/ra.html</a:t>
            </a:r>
            <a:endParaRPr lang="en-US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clearing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restarting automata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clearing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clearing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clearing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baseline="-25000" dirty="0" smtClean="0">
                <a:latin typeface="Cambria Math"/>
                <a:ea typeface="Cambria Math"/>
              </a:rPr>
              <a:t>≥1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clearing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baseline="-25000" dirty="0" smtClean="0">
                <a:latin typeface="Cambria Math"/>
                <a:ea typeface="Cambria Math"/>
              </a:rPr>
              <a:t>≥1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b="1" dirty="0" smtClean="0">
                <a:ea typeface="Cambria Math" pitchFamily="18" charset="0"/>
              </a:rPr>
              <a:t>Note</a:t>
            </a:r>
            <a:r>
              <a:rPr lang="en-US" dirty="0" smtClean="0">
                <a:ea typeface="Cambria Math" pitchFamily="18" charset="0"/>
              </a:rPr>
              <a:t>: For every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 M: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hence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L(M)</a:t>
            </a:r>
            <a:r>
              <a:rPr lang="en-US" dirty="0" smtClean="0">
                <a:ea typeface="Cambria Math"/>
              </a:rPr>
              <a:t>.</a:t>
            </a:r>
            <a:r>
              <a:rPr lang="en-US" dirty="0" smtClean="0">
                <a:ea typeface="Cambria Math" pitchFamily="18" charset="0"/>
              </a:rPr>
              <a:t> If we say that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 M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  <a:ea typeface="Cambria Math" pitchFamily="18" charset="0"/>
              </a:rPr>
              <a:t>recognizes a language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>
                <a:ea typeface="Cambria Math" pitchFamily="18" charset="0"/>
              </a:rPr>
              <a:t>, we mean that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∪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model was inspired by the </a:t>
            </a:r>
            <a:r>
              <a:rPr lang="en-US" i="1" dirty="0" smtClean="0">
                <a:solidFill>
                  <a:srgbClr val="7030A0"/>
                </a:solidFill>
              </a:rPr>
              <a:t>Associative Language Descriptions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ALD</a:t>
            </a:r>
            <a:r>
              <a:rPr lang="en-US" dirty="0" smtClean="0"/>
              <a:t>) model:</a:t>
            </a:r>
          </a:p>
          <a:p>
            <a:pPr lvl="1"/>
            <a:r>
              <a:rPr lang="en-US" dirty="0" smtClean="0"/>
              <a:t>By </a:t>
            </a:r>
            <a:r>
              <a:rPr lang="it-IT" dirty="0" smtClean="0"/>
              <a:t>Alessandra Cherubini, Stefano Crespi-Reghizzi, Matteo Pradella, Pierluigi San Pietro.</a:t>
            </a:r>
          </a:p>
          <a:p>
            <a:pPr lvl="1"/>
            <a:r>
              <a:rPr lang="en-US" dirty="0" smtClean="0"/>
              <a:t>See: </a:t>
            </a:r>
            <a:r>
              <a:rPr lang="en-US" u="sng" dirty="0" smtClean="0">
                <a:solidFill>
                  <a:srgbClr val="002060"/>
                </a:solidFill>
              </a:rPr>
              <a:t>http://</a:t>
            </a:r>
            <a:r>
              <a:rPr lang="en-US" u="sng" dirty="0" smtClean="0">
                <a:solidFill>
                  <a:srgbClr val="002060"/>
                </a:solidFill>
              </a:rPr>
              <a:t>home.dei.polimi.it/sanpietr/ALD/ALD.html</a:t>
            </a:r>
            <a:endParaRPr lang="en-US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About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propose a </a:t>
            </a:r>
            <a:r>
              <a:rPr lang="en-US" dirty="0" smtClean="0">
                <a:solidFill>
                  <a:srgbClr val="0070C0"/>
                </a:solidFill>
              </a:rPr>
              <a:t>new restricted version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restarting automata</a:t>
            </a:r>
            <a:r>
              <a:rPr lang="en-US" dirty="0" smtClean="0"/>
              <a:t> called </a:t>
            </a:r>
            <a:r>
              <a:rPr lang="sk-SK" b="1" dirty="0" smtClean="0"/>
              <a:t>C</a:t>
            </a:r>
            <a:r>
              <a:rPr lang="en-US" b="1" dirty="0" err="1" smtClean="0"/>
              <a:t>learing</a:t>
            </a:r>
            <a:r>
              <a:rPr lang="en-US" b="1" dirty="0" smtClean="0"/>
              <a:t> </a:t>
            </a:r>
            <a:r>
              <a:rPr lang="sk-SK" b="1" dirty="0" smtClean="0"/>
              <a:t>R</a:t>
            </a:r>
            <a:r>
              <a:rPr lang="en-US" b="1" dirty="0" err="1" smtClean="0"/>
              <a:t>estarting</a:t>
            </a:r>
            <a:r>
              <a:rPr lang="en-US" b="1" dirty="0" smtClean="0"/>
              <a:t> </a:t>
            </a:r>
            <a:r>
              <a:rPr lang="sk-SK" b="1" dirty="0" smtClean="0"/>
              <a:t>A</a:t>
            </a:r>
            <a:r>
              <a:rPr lang="en-US" b="1" dirty="0" err="1" smtClean="0"/>
              <a:t>utomata</a:t>
            </a:r>
            <a:r>
              <a:rPr lang="sk-SK" dirty="0" smtClean="0"/>
              <a:t>.</a:t>
            </a:r>
            <a:endParaRPr lang="sk-SK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model was inspired by the </a:t>
            </a:r>
            <a:r>
              <a:rPr lang="en-US" i="1" dirty="0" smtClean="0">
                <a:solidFill>
                  <a:srgbClr val="7030A0"/>
                </a:solidFill>
              </a:rPr>
              <a:t>Associative Language Descriptions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ALD</a:t>
            </a:r>
            <a:r>
              <a:rPr lang="en-US" dirty="0" smtClean="0"/>
              <a:t>) model:</a:t>
            </a:r>
          </a:p>
          <a:p>
            <a:pPr lvl="1"/>
            <a:r>
              <a:rPr lang="en-US" dirty="0" smtClean="0"/>
              <a:t>By </a:t>
            </a:r>
            <a:r>
              <a:rPr lang="it-IT" dirty="0" smtClean="0"/>
              <a:t>Alessandra Cherubini, Stefano Crespi-Reghizzi, Matteo Pradella, Pierluigi San Pietro.</a:t>
            </a:r>
          </a:p>
          <a:p>
            <a:pPr lvl="1"/>
            <a:r>
              <a:rPr lang="en-US" dirty="0" smtClean="0"/>
              <a:t>See: </a:t>
            </a:r>
            <a:r>
              <a:rPr lang="en-US" u="sng" dirty="0" smtClean="0">
                <a:solidFill>
                  <a:srgbClr val="002060"/>
                </a:solidFill>
              </a:rPr>
              <a:t>http://home.dei.polimi.it/sanpietr/ALD/ALD.html</a:t>
            </a:r>
          </a:p>
          <a:p>
            <a:r>
              <a:rPr lang="en-US" dirty="0" smtClean="0"/>
              <a:t>The simplicity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model implies that the </a:t>
            </a:r>
            <a:r>
              <a:rPr lang="en-US" dirty="0" smtClean="0">
                <a:solidFill>
                  <a:srgbClr val="0070C0"/>
                </a:solidFill>
              </a:rPr>
              <a:t>investigation of its properties is not so difficult</a:t>
            </a:r>
            <a:r>
              <a:rPr lang="en-US" dirty="0" smtClean="0"/>
              <a:t> and also the </a:t>
            </a:r>
            <a:r>
              <a:rPr lang="en-US" dirty="0" smtClean="0">
                <a:solidFill>
                  <a:srgbClr val="0070C0"/>
                </a:solidFill>
              </a:rPr>
              <a:t>learning of languages is easy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model was inspired by the </a:t>
            </a:r>
            <a:r>
              <a:rPr lang="en-US" i="1" dirty="0" smtClean="0">
                <a:solidFill>
                  <a:srgbClr val="7030A0"/>
                </a:solidFill>
              </a:rPr>
              <a:t>Associative Language Descriptions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ALD</a:t>
            </a:r>
            <a:r>
              <a:rPr lang="en-US" dirty="0" smtClean="0"/>
              <a:t>) model:</a:t>
            </a:r>
          </a:p>
          <a:p>
            <a:pPr lvl="1"/>
            <a:r>
              <a:rPr lang="en-US" dirty="0" smtClean="0"/>
              <a:t>By </a:t>
            </a:r>
            <a:r>
              <a:rPr lang="it-IT" dirty="0" smtClean="0"/>
              <a:t>Alessandra Cherubini, Stefano Crespi-Reghizzi, Matteo Pradella, Pierluigi San Pietro.</a:t>
            </a:r>
          </a:p>
          <a:p>
            <a:pPr lvl="1"/>
            <a:r>
              <a:rPr lang="en-US" dirty="0" smtClean="0"/>
              <a:t>See: </a:t>
            </a:r>
            <a:r>
              <a:rPr lang="en-US" u="sng" dirty="0" smtClean="0">
                <a:solidFill>
                  <a:srgbClr val="002060"/>
                </a:solidFill>
              </a:rPr>
              <a:t>http://home.dei.polimi.it/sanpietr/ALD/ALD.html</a:t>
            </a:r>
          </a:p>
          <a:p>
            <a:r>
              <a:rPr lang="en-US" dirty="0" smtClean="0"/>
              <a:t>The simplicity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model implies that the </a:t>
            </a:r>
            <a:r>
              <a:rPr lang="en-US" dirty="0" smtClean="0">
                <a:solidFill>
                  <a:srgbClr val="0070C0"/>
                </a:solidFill>
              </a:rPr>
              <a:t>investigation of its properties is not so difficult</a:t>
            </a:r>
            <a:r>
              <a:rPr lang="en-US" dirty="0" smtClean="0"/>
              <a:t> and also the </a:t>
            </a:r>
            <a:r>
              <a:rPr lang="en-US" dirty="0" smtClean="0">
                <a:solidFill>
                  <a:srgbClr val="0070C0"/>
                </a:solidFill>
              </a:rPr>
              <a:t>learning of languages is easy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Another important advantage of this model is that the </a:t>
            </a:r>
            <a:r>
              <a:rPr lang="en-US" dirty="0" smtClean="0">
                <a:solidFill>
                  <a:srgbClr val="0070C0"/>
                </a:solidFill>
              </a:rPr>
              <a:t>instructions are human readable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</a:t>
            </a:r>
            <a:r>
              <a:rPr lang="en-US" i="1" dirty="0" smtClean="0"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1-cl-RA M = ({a, b},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(a,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$)</a:t>
            </a:r>
            <a:endParaRPr lang="en-US" i="1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1-cl-RA M = ({a, b},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(a,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aaabbb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1-cl-RA M = ({a, b},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(a,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aaaabbbb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aabb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1-cl-RA M = ({a, b},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(a,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aaaabbbb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aaabbb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1-cl-RA M = ({a, b},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(a,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aaaabbbb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aaabbb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  <a:p>
            <a:r>
              <a:rPr lang="en-US" dirty="0" smtClean="0">
                <a:ea typeface="Cambria Math"/>
              </a:rPr>
              <a:t>Now we see that the word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aaaabbbb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accepted</a:t>
            </a:r>
            <a:r>
              <a:rPr lang="en-US" dirty="0" smtClean="0">
                <a:ea typeface="Cambria Math"/>
              </a:rPr>
              <a:t> because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aaaabbbb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.</a:t>
            </a:r>
            <a:endParaRPr lang="en-US" i="1" dirty="0" smtClean="0">
              <a:solidFill>
                <a:srgbClr val="0070C0"/>
              </a:solidFill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Error preserving property</a:t>
            </a:r>
            <a:r>
              <a:rPr lang="en-US" dirty="0" smtClean="0"/>
              <a:t>: Let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/>
              <a:t>be a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</a:rPr>
              <a:t>-automaton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u, v</a:t>
            </a:r>
            <a:r>
              <a:rPr lang="en-US" dirty="0" smtClean="0"/>
              <a:t> be two words from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. If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solidFill>
                  <a:srgbClr val="7030A0"/>
                </a:solidFill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solidFill>
                  <a:srgbClr val="7030A0"/>
                </a:solidFill>
                <a:latin typeface="Cambria Math"/>
                <a:ea typeface="Cambria Math"/>
              </a:rPr>
              <a:t>M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v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L(M)</a:t>
            </a:r>
            <a:r>
              <a:rPr lang="en-US" dirty="0" smtClean="0"/>
              <a:t>, then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L(M)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Proof</a:t>
            </a:r>
            <a:r>
              <a:rPr lang="en-US" dirty="0" smtClean="0"/>
              <a:t>.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∊ L(M) ⇒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 ⇒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 ⇒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i="1" dirty="0" smtClean="0">
                <a:latin typeface="Cambria Math"/>
                <a:ea typeface="Cambria Math"/>
              </a:rPr>
              <a:t>∊ L(M)</a:t>
            </a:r>
            <a:r>
              <a:rPr lang="en-US" dirty="0" smtClean="0">
                <a:ea typeface="Cambria Math"/>
              </a:rPr>
              <a:t>. </a:t>
            </a:r>
            <a:r>
              <a:rPr lang="en-US" dirty="0" smtClean="0">
                <a:latin typeface="Cambria Math"/>
                <a:ea typeface="Cambria Math"/>
              </a:rPr>
              <a:t>∎</a:t>
            </a:r>
            <a:endParaRPr lang="en-US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Error preserving property</a:t>
            </a:r>
            <a:r>
              <a:rPr lang="en-US" dirty="0" smtClean="0"/>
              <a:t>: Let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/>
              <a:t>be a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</a:rPr>
              <a:t>-automaton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u, v</a:t>
            </a:r>
            <a:r>
              <a:rPr lang="en-US" dirty="0" smtClean="0"/>
              <a:t> be two words from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. If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solidFill>
                  <a:srgbClr val="7030A0"/>
                </a:solidFill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solidFill>
                  <a:srgbClr val="7030A0"/>
                </a:solidFill>
                <a:latin typeface="Cambria Math"/>
                <a:ea typeface="Cambria Math"/>
              </a:rPr>
              <a:t>M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v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L(M)</a:t>
            </a:r>
            <a:r>
              <a:rPr lang="en-US" dirty="0" smtClean="0"/>
              <a:t>, then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L(M)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Proof</a:t>
            </a:r>
            <a:r>
              <a:rPr lang="en-US" dirty="0" smtClean="0"/>
              <a:t>.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∊ L(M) ⇒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 ⇒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 ⇒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i="1" dirty="0" smtClean="0">
                <a:latin typeface="Cambria Math"/>
                <a:ea typeface="Cambria Math"/>
              </a:rPr>
              <a:t>∊ L(M)</a:t>
            </a:r>
            <a:r>
              <a:rPr lang="en-US" dirty="0" smtClean="0">
                <a:ea typeface="Cambria Math"/>
              </a:rPr>
              <a:t>. </a:t>
            </a:r>
            <a:r>
              <a:rPr lang="en-US" dirty="0" smtClean="0">
                <a:latin typeface="Cambria Math"/>
                <a:ea typeface="Cambria Math"/>
              </a:rPr>
              <a:t>∎</a:t>
            </a:r>
          </a:p>
          <a:p>
            <a:r>
              <a:rPr lang="en-US" u="sng" dirty="0" smtClean="0"/>
              <a:t>Observation</a:t>
            </a:r>
            <a:r>
              <a:rPr lang="en-US" dirty="0" smtClean="0"/>
              <a:t>: For each </a:t>
            </a:r>
            <a:r>
              <a:rPr lang="en-US" dirty="0" smtClean="0">
                <a:solidFill>
                  <a:srgbClr val="0070C0"/>
                </a:solidFill>
              </a:rPr>
              <a:t>finite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there exist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M</a:t>
            </a:r>
            <a:r>
              <a:rPr lang="en-US" dirty="0" smtClean="0">
                <a:ea typeface="Cambria Math" pitchFamily="18" charset="0"/>
              </a:rPr>
              <a:t> such that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b="1" dirty="0" smtClean="0"/>
          </a:p>
          <a:p>
            <a:pPr lvl="1"/>
            <a:r>
              <a:rPr lang="en-US" b="1" dirty="0" smtClean="0">
                <a:ea typeface="Cambria Math" pitchFamily="18" charset="0"/>
              </a:rPr>
              <a:t>Proof</a:t>
            </a:r>
            <a:r>
              <a:rPr lang="en-US" dirty="0" smtClean="0">
                <a:ea typeface="Cambria Math" pitchFamily="18" charset="0"/>
              </a:rPr>
              <a:t>. 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{w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…,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lvl="1">
              <a:buNone/>
            </a:pPr>
            <a:r>
              <a:rPr lang="en-US" dirty="0" smtClean="0">
                <a:ea typeface="Cambria Math" pitchFamily="18" charset="0"/>
              </a:rPr>
              <a:t>	Consider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I = {(</a:t>
            </a:r>
            <a:r>
              <a:rPr lang="en-US" i="1" dirty="0" smtClean="0">
                <a:latin typeface="Cambria Math"/>
                <a:ea typeface="Cambria Math"/>
              </a:rPr>
              <a:t>¢, w</a:t>
            </a:r>
            <a:r>
              <a:rPr lang="en-US" i="1" baseline="-25000" dirty="0" smtClean="0">
                <a:latin typeface="Cambria Math"/>
                <a:ea typeface="Cambria Math"/>
              </a:rPr>
              <a:t>1</a:t>
            </a:r>
            <a:r>
              <a:rPr lang="en-US" i="1" dirty="0" smtClean="0">
                <a:latin typeface="Cambria Math"/>
                <a:ea typeface="Cambria Math"/>
              </a:rPr>
              <a:t>, 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 …,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err="1" smtClean="0">
                <a:latin typeface="Cambria Math"/>
                <a:ea typeface="Cambria Math"/>
              </a:rPr>
              <a:t>w</a:t>
            </a:r>
            <a:r>
              <a:rPr lang="en-US" i="1" baseline="-25000" dirty="0" err="1" smtClean="0">
                <a:latin typeface="Cambria Math"/>
                <a:ea typeface="Cambria Math"/>
              </a:rPr>
              <a:t>n</a:t>
            </a:r>
            <a:r>
              <a:rPr lang="en-US" i="1" dirty="0" smtClean="0">
                <a:latin typeface="Cambria Math"/>
                <a:ea typeface="Cambria Math"/>
              </a:rPr>
              <a:t>, 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dirty="0" smtClean="0">
                <a:ea typeface="Cambria Math" pitchFamily="18" charset="0"/>
              </a:rPr>
              <a:t>. </a:t>
            </a:r>
            <a:r>
              <a:rPr lang="en-US" dirty="0" smtClean="0">
                <a:latin typeface="Cambria Math"/>
                <a:ea typeface="Cambria Math"/>
              </a:rPr>
              <a:t>∎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About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propose a </a:t>
            </a:r>
            <a:r>
              <a:rPr lang="en-US" dirty="0" smtClean="0">
                <a:solidFill>
                  <a:srgbClr val="0070C0"/>
                </a:solidFill>
              </a:rPr>
              <a:t>new restricted version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restarting automata</a:t>
            </a:r>
            <a:r>
              <a:rPr lang="en-US" dirty="0" smtClean="0"/>
              <a:t> called </a:t>
            </a:r>
            <a:r>
              <a:rPr lang="sk-SK" b="1" dirty="0" smtClean="0"/>
              <a:t>C</a:t>
            </a:r>
            <a:r>
              <a:rPr lang="en-US" b="1" dirty="0" err="1" smtClean="0"/>
              <a:t>learing</a:t>
            </a:r>
            <a:r>
              <a:rPr lang="en-US" b="1" dirty="0" smtClean="0"/>
              <a:t> </a:t>
            </a:r>
            <a:r>
              <a:rPr lang="sk-SK" b="1" dirty="0" smtClean="0"/>
              <a:t>R</a:t>
            </a:r>
            <a:r>
              <a:rPr lang="en-US" b="1" dirty="0" err="1" smtClean="0"/>
              <a:t>estarting</a:t>
            </a:r>
            <a:r>
              <a:rPr lang="en-US" b="1" dirty="0" smtClean="0"/>
              <a:t> </a:t>
            </a:r>
            <a:r>
              <a:rPr lang="sk-SK" b="1" dirty="0" smtClean="0"/>
              <a:t>A</a:t>
            </a:r>
            <a:r>
              <a:rPr lang="en-US" b="1" dirty="0" err="1" smtClean="0"/>
              <a:t>utomata</a:t>
            </a:r>
            <a:r>
              <a:rPr lang="sk-SK" dirty="0" smtClean="0"/>
              <a:t>.</a:t>
            </a:r>
            <a:endParaRPr lang="sk-SK" b="1" dirty="0" smtClean="0"/>
          </a:p>
          <a:p>
            <a:r>
              <a:rPr lang="en-US" dirty="0" smtClean="0"/>
              <a:t>The new</a:t>
            </a:r>
            <a:r>
              <a:rPr lang="sk-SK" dirty="0" smtClean="0"/>
              <a:t> </a:t>
            </a:r>
            <a:r>
              <a:rPr lang="en-US" dirty="0" smtClean="0"/>
              <a:t>model </a:t>
            </a:r>
            <a:r>
              <a:rPr lang="en-US" dirty="0" smtClean="0">
                <a:solidFill>
                  <a:srgbClr val="0070C0"/>
                </a:solidFill>
              </a:rPr>
              <a:t>can be learned very </a:t>
            </a:r>
            <a:r>
              <a:rPr lang="sk-SK" dirty="0" err="1" smtClean="0">
                <a:solidFill>
                  <a:srgbClr val="0070C0"/>
                </a:solidFill>
              </a:rPr>
              <a:t>effi</a:t>
            </a:r>
            <a:r>
              <a:rPr lang="en-US" dirty="0" err="1" smtClean="0">
                <a:solidFill>
                  <a:srgbClr val="0070C0"/>
                </a:solidFill>
              </a:rPr>
              <a:t>ciently</a:t>
            </a:r>
            <a:r>
              <a:rPr lang="en-US" dirty="0" smtClean="0"/>
              <a:t> from positive examples and its stronger version enables</a:t>
            </a:r>
            <a:r>
              <a:rPr lang="sk-SK" dirty="0" smtClean="0"/>
              <a:t> </a:t>
            </a:r>
            <a:r>
              <a:rPr lang="en-US" dirty="0" smtClean="0"/>
              <a:t>to learn e</a:t>
            </a:r>
            <a:r>
              <a:rPr lang="sk-SK" dirty="0" err="1" smtClean="0"/>
              <a:t>ff</a:t>
            </a:r>
            <a:r>
              <a:rPr lang="en-US" dirty="0" err="1" smtClean="0"/>
              <a:t>ectively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70C0"/>
                </a:solidFill>
              </a:rPr>
              <a:t>large class of languages</a:t>
            </a:r>
            <a:r>
              <a:rPr lang="en-US" dirty="0" smtClean="0"/>
              <a:t>.</a:t>
            </a:r>
            <a:endParaRPr lang="sk-SK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>
                <a:ea typeface="Cambria Math"/>
              </a:rPr>
              <a:t>For each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regular language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dirty="0" smtClean="0">
                <a:ea typeface="Cambria Math"/>
              </a:rPr>
              <a:t> there exist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/>
              </a:rPr>
              <a:t> 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>
                <a:ea typeface="Cambria Math"/>
              </a:rPr>
              <a:t>For each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regular language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dirty="0" smtClean="0">
                <a:ea typeface="Cambria Math"/>
              </a:rPr>
              <a:t> there exist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/>
              </a:rPr>
              <a:t> 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Proof</a:t>
            </a:r>
            <a:r>
              <a:rPr lang="en-US" dirty="0" smtClean="0">
                <a:ea typeface="Cambria Math"/>
              </a:rPr>
              <a:t>. Based on </a:t>
            </a:r>
            <a:r>
              <a:rPr lang="en-US" i="1" dirty="0" smtClean="0">
                <a:ea typeface="Cambria Math"/>
              </a:rPr>
              <a:t>pumping lemma</a:t>
            </a:r>
            <a:r>
              <a:rPr lang="en-US" dirty="0" smtClean="0">
                <a:ea typeface="Cambria Math"/>
              </a:rPr>
              <a:t> for </a:t>
            </a:r>
            <a:r>
              <a:rPr lang="en-US" i="1" dirty="0" smtClean="0">
                <a:ea typeface="Cambria Math"/>
              </a:rPr>
              <a:t>regular languages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>
                <a:ea typeface="Cambria Math"/>
              </a:rPr>
              <a:t>For each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regular language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dirty="0" smtClean="0">
                <a:ea typeface="Cambria Math"/>
              </a:rPr>
              <a:t> there exist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/>
              </a:rPr>
              <a:t> 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Proof</a:t>
            </a:r>
            <a:r>
              <a:rPr lang="en-US" dirty="0" smtClean="0">
                <a:ea typeface="Cambria Math"/>
              </a:rPr>
              <a:t>. Based on </a:t>
            </a:r>
            <a:r>
              <a:rPr lang="en-US" i="1" dirty="0" smtClean="0">
                <a:ea typeface="Cambria Math"/>
              </a:rPr>
              <a:t>pumping lemma</a:t>
            </a:r>
            <a:r>
              <a:rPr lang="en-US" dirty="0" smtClean="0">
                <a:ea typeface="Cambria Math"/>
              </a:rPr>
              <a:t> for </a:t>
            </a:r>
            <a:r>
              <a:rPr lang="en-US" i="1" dirty="0" smtClean="0">
                <a:ea typeface="Cambria Math"/>
              </a:rPr>
              <a:t>regular languages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each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z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|z|=n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there exist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such that </a:t>
            </a:r>
            <a:r>
              <a:rPr lang="en-US" i="1" dirty="0" smtClean="0">
                <a:latin typeface="Cambria Math"/>
                <a:ea typeface="Cambria Math"/>
              </a:rPr>
              <a:t>|v|≥1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latin typeface="Cambria Math"/>
                <a:ea typeface="Cambria Math"/>
              </a:rPr>
              <a:t>uv</a:t>
            </a:r>
            <a:r>
              <a:rPr lang="en-US" i="1" dirty="0" smtClean="0">
                <a:latin typeface="Cambria Math"/>
                <a:ea typeface="Cambria Math"/>
              </a:rPr>
              <a:t>) =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u)</a:t>
            </a:r>
            <a:r>
              <a:rPr lang="en-US" dirty="0" smtClean="0">
                <a:ea typeface="Cambria Math"/>
              </a:rPr>
              <a:t>; the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/>
              </a:rPr>
              <a:t> can be crossed out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>
                <a:ea typeface="Cambria Math"/>
              </a:rPr>
              <a:t>For each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regular language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dirty="0" smtClean="0">
                <a:ea typeface="Cambria Math"/>
              </a:rPr>
              <a:t> there exist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/>
              </a:rPr>
              <a:t> 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Proof</a:t>
            </a:r>
            <a:r>
              <a:rPr lang="en-US" dirty="0" smtClean="0">
                <a:ea typeface="Cambria Math"/>
              </a:rPr>
              <a:t>. Based on </a:t>
            </a:r>
            <a:r>
              <a:rPr lang="en-US" i="1" dirty="0" smtClean="0">
                <a:ea typeface="Cambria Math"/>
              </a:rPr>
              <a:t>pumping lemma</a:t>
            </a:r>
            <a:r>
              <a:rPr lang="en-US" dirty="0" smtClean="0">
                <a:ea typeface="Cambria Math"/>
              </a:rPr>
              <a:t> for </a:t>
            </a:r>
            <a:r>
              <a:rPr lang="en-US" i="1" dirty="0" smtClean="0">
                <a:ea typeface="Cambria Math"/>
              </a:rPr>
              <a:t>regular languages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each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z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|z|=n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there exist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such that </a:t>
            </a:r>
            <a:r>
              <a:rPr lang="en-US" i="1" dirty="0" smtClean="0">
                <a:latin typeface="Cambria Math"/>
                <a:ea typeface="Cambria Math"/>
              </a:rPr>
              <a:t>|v|≥1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latin typeface="Cambria Math"/>
                <a:ea typeface="Cambria Math"/>
              </a:rPr>
              <a:t>uv</a:t>
            </a:r>
            <a:r>
              <a:rPr lang="en-US" i="1" dirty="0" smtClean="0">
                <a:latin typeface="Cambria Math"/>
                <a:ea typeface="Cambria Math"/>
              </a:rPr>
              <a:t>) =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u)</a:t>
            </a:r>
            <a:r>
              <a:rPr lang="en-US" dirty="0" smtClean="0">
                <a:ea typeface="Cambria Math"/>
              </a:rPr>
              <a:t>; the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/>
              </a:rPr>
              <a:t> can be crossed out.</a:t>
            </a:r>
          </a:p>
          <a:p>
            <a:pPr lvl="1"/>
            <a:r>
              <a:rPr lang="en-US" dirty="0" smtClean="0">
                <a:ea typeface="Cambria Math"/>
              </a:rPr>
              <a:t>We add corresponding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latin typeface="Cambria Math"/>
                <a:ea typeface="Cambria Math"/>
              </a:rPr>
              <a:t>¢.u, v, w</a:t>
            </a:r>
            <a:r>
              <a:rPr lang="en-US" i="1" dirty="0" smtClean="0">
                <a:latin typeface="Cambria Math"/>
                <a:ea typeface="Cambria Math"/>
              </a:rPr>
              <a:t>)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⊂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/>
              <a:t>, for all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i="1" dirty="0" smtClean="0">
                <a:latin typeface="Cambria Math"/>
                <a:ea typeface="Cambria Math"/>
              </a:rPr>
              <a:t>≥ 1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The following language: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 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 }</a:t>
            </a:r>
            <a:r>
              <a:rPr lang="en-US" dirty="0" smtClean="0">
                <a:ea typeface="Cambria Math"/>
              </a:rPr>
              <a:t> belongs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ℒ((k+1)-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- ℒ(k-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u="sng" dirty="0" smtClean="0">
                <a:ea typeface="Cambria Math" pitchFamily="18" charset="0"/>
              </a:rPr>
              <a:t>Theorem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>
                <a:ea typeface="Cambria Math"/>
              </a:rPr>
              <a:t>For each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regular language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⊆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*</a:t>
            </a:r>
            <a:r>
              <a:rPr lang="en-US" dirty="0" smtClean="0">
                <a:ea typeface="Cambria Math"/>
              </a:rPr>
              <a:t> there exist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/>
              </a:rPr>
              <a:t> 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Proof</a:t>
            </a:r>
            <a:r>
              <a:rPr lang="en-US" dirty="0" smtClean="0">
                <a:ea typeface="Cambria Math"/>
              </a:rPr>
              <a:t>. Based on </a:t>
            </a:r>
            <a:r>
              <a:rPr lang="en-US" i="1" dirty="0" smtClean="0">
                <a:ea typeface="Cambria Math"/>
              </a:rPr>
              <a:t>pumping lemma</a:t>
            </a:r>
            <a:r>
              <a:rPr lang="en-US" dirty="0" smtClean="0">
                <a:ea typeface="Cambria Math"/>
              </a:rPr>
              <a:t> for </a:t>
            </a:r>
            <a:r>
              <a:rPr lang="en-US" i="1" dirty="0" smtClean="0">
                <a:ea typeface="Cambria Math"/>
              </a:rPr>
              <a:t>regular languages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each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z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|z|=n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there exist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such that </a:t>
            </a:r>
            <a:r>
              <a:rPr lang="en-US" i="1" dirty="0" smtClean="0">
                <a:latin typeface="Cambria Math"/>
                <a:ea typeface="Cambria Math"/>
              </a:rPr>
              <a:t>|v|≥1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latin typeface="Cambria Math"/>
                <a:ea typeface="Cambria Math"/>
              </a:rPr>
              <a:t>uv</a:t>
            </a:r>
            <a:r>
              <a:rPr lang="en-US" i="1" dirty="0" smtClean="0">
                <a:latin typeface="Cambria Math"/>
                <a:ea typeface="Cambria Math"/>
              </a:rPr>
              <a:t>) =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(q</a:t>
            </a:r>
            <a:r>
              <a:rPr lang="en-US" i="1" baseline="-25000" dirty="0" smtClean="0">
                <a:latin typeface="Cambria Math"/>
                <a:ea typeface="Cambria Math"/>
              </a:rPr>
              <a:t>0</a:t>
            </a:r>
            <a:r>
              <a:rPr lang="en-US" i="1" dirty="0" smtClean="0">
                <a:latin typeface="Cambria Math"/>
                <a:ea typeface="Cambria Math"/>
              </a:rPr>
              <a:t>, u)</a:t>
            </a:r>
            <a:r>
              <a:rPr lang="en-US" dirty="0" smtClean="0">
                <a:ea typeface="Cambria Math"/>
              </a:rPr>
              <a:t>; the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/>
              </a:rPr>
              <a:t> can be crossed out.</a:t>
            </a:r>
          </a:p>
          <a:p>
            <a:pPr lvl="1"/>
            <a:r>
              <a:rPr lang="en-US" dirty="0" smtClean="0">
                <a:ea typeface="Cambria Math"/>
              </a:rPr>
              <a:t>We add corresponding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latin typeface="Cambria Math"/>
                <a:ea typeface="Cambria Math"/>
              </a:rPr>
              <a:t>¢.u, v, w)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each accepted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z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&lt;n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- {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 we add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latin typeface="Cambria Math"/>
                <a:ea typeface="Cambria Math"/>
              </a:rPr>
              <a:t>¢, z, 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 language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recognized</a:t>
            </a:r>
            <a:r>
              <a:rPr lang="en-US" dirty="0" smtClean="0">
                <a:ea typeface="Cambria Math"/>
              </a:rPr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 language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recognized</a:t>
            </a:r>
            <a:r>
              <a:rPr lang="en-US" dirty="0" smtClean="0">
                <a:ea typeface="Cambria Math"/>
              </a:rPr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-automaton.</a:t>
            </a:r>
          </a:p>
          <a:p>
            <a:pPr lvl="1"/>
            <a:r>
              <a:rPr lang="en-US" b="1" dirty="0" smtClean="0">
                <a:ea typeface="Cambria Math" pitchFamily="18" charset="0"/>
              </a:rPr>
              <a:t>Note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</a:rPr>
              <a:t> can be recognized by a simple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RRWW</a:t>
            </a:r>
            <a:r>
              <a:rPr lang="en-US" dirty="0" smtClean="0">
                <a:ea typeface="Cambria Math" pitchFamily="18" charset="0"/>
              </a:rPr>
              <a:t>-automaton. Moreover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</a:rPr>
              <a:t> is a </a:t>
            </a:r>
            <a:r>
              <a:rPr lang="en-US" i="1" dirty="0" smtClean="0">
                <a:ea typeface="Cambria Math" pitchFamily="18" charset="0"/>
              </a:rPr>
              <a:t>context-free language</a:t>
            </a:r>
            <a:r>
              <a:rPr lang="en-US" dirty="0" smtClean="0">
                <a:ea typeface="Cambria Math" pitchFamily="18" charset="0"/>
              </a:rPr>
              <a:t>, thus we get the following corollary:</a:t>
            </a:r>
          </a:p>
          <a:p>
            <a:r>
              <a:rPr lang="en-US" u="sng" dirty="0" smtClean="0">
                <a:ea typeface="Cambria Math" pitchFamily="18" charset="0"/>
              </a:rPr>
              <a:t>Corollary</a:t>
            </a:r>
            <a:r>
              <a:rPr lang="en-US" dirty="0" smtClean="0">
                <a:ea typeface="Cambria Math" pitchFamily="18" charset="0"/>
              </a:rPr>
              <a:t>: 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latin typeface="Cambria Math"/>
                <a:ea typeface="Cambria Math"/>
              </a:rPr>
              <a:t>⊂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ℒ(RRWW)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CFL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- 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 </a:t>
            </a:r>
            <a:r>
              <a:rPr lang="en-US" i="1" dirty="0" smtClean="0">
                <a:latin typeface="Cambria Math"/>
                <a:ea typeface="Cambria Math"/>
              </a:rPr>
              <a:t>≠ ∅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be two sample languages. Apparently both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are recognized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be two sample languages. Apparently both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are recognized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>
                <a:ea typeface="Cambria Math"/>
              </a:rPr>
              <a:t>Theorem</a:t>
            </a:r>
            <a:r>
              <a:rPr lang="en-US" dirty="0" smtClean="0">
                <a:ea typeface="Cambria Math"/>
              </a:rPr>
              <a:t>: Languages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. 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are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recognized</a:t>
            </a:r>
            <a:r>
              <a:rPr lang="en-US" dirty="0" smtClean="0">
                <a:ea typeface="Cambria Math"/>
              </a:rPr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About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propose a </a:t>
            </a:r>
            <a:r>
              <a:rPr lang="en-US" dirty="0" smtClean="0">
                <a:solidFill>
                  <a:srgbClr val="0070C0"/>
                </a:solidFill>
              </a:rPr>
              <a:t>new restricted version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restarting automata</a:t>
            </a:r>
            <a:r>
              <a:rPr lang="en-US" dirty="0" smtClean="0"/>
              <a:t> called </a:t>
            </a:r>
            <a:r>
              <a:rPr lang="sk-SK" b="1" dirty="0" smtClean="0"/>
              <a:t>C</a:t>
            </a:r>
            <a:r>
              <a:rPr lang="en-US" b="1" dirty="0" err="1" smtClean="0"/>
              <a:t>learing</a:t>
            </a:r>
            <a:r>
              <a:rPr lang="en-US" b="1" dirty="0" smtClean="0"/>
              <a:t> </a:t>
            </a:r>
            <a:r>
              <a:rPr lang="sk-SK" b="1" dirty="0" smtClean="0"/>
              <a:t>R</a:t>
            </a:r>
            <a:r>
              <a:rPr lang="en-US" b="1" dirty="0" err="1" smtClean="0"/>
              <a:t>estarting</a:t>
            </a:r>
            <a:r>
              <a:rPr lang="en-US" b="1" dirty="0" smtClean="0"/>
              <a:t> </a:t>
            </a:r>
            <a:r>
              <a:rPr lang="sk-SK" b="1" dirty="0" smtClean="0"/>
              <a:t>A</a:t>
            </a:r>
            <a:r>
              <a:rPr lang="en-US" b="1" dirty="0" err="1" smtClean="0"/>
              <a:t>utomata</a:t>
            </a:r>
            <a:r>
              <a:rPr lang="sk-SK" dirty="0" smtClean="0"/>
              <a:t>.</a:t>
            </a:r>
            <a:endParaRPr lang="sk-SK" b="1" dirty="0" smtClean="0"/>
          </a:p>
          <a:p>
            <a:r>
              <a:rPr lang="en-US" dirty="0" smtClean="0"/>
              <a:t>The new</a:t>
            </a:r>
            <a:r>
              <a:rPr lang="sk-SK" dirty="0" smtClean="0"/>
              <a:t> </a:t>
            </a:r>
            <a:r>
              <a:rPr lang="en-US" dirty="0" smtClean="0"/>
              <a:t>model </a:t>
            </a:r>
            <a:r>
              <a:rPr lang="en-US" dirty="0" smtClean="0">
                <a:solidFill>
                  <a:srgbClr val="0070C0"/>
                </a:solidFill>
              </a:rPr>
              <a:t>can be learned very </a:t>
            </a:r>
            <a:r>
              <a:rPr lang="sk-SK" dirty="0" err="1" smtClean="0">
                <a:solidFill>
                  <a:srgbClr val="0070C0"/>
                </a:solidFill>
              </a:rPr>
              <a:t>effi</a:t>
            </a:r>
            <a:r>
              <a:rPr lang="en-US" dirty="0" err="1" smtClean="0">
                <a:solidFill>
                  <a:srgbClr val="0070C0"/>
                </a:solidFill>
              </a:rPr>
              <a:t>ciently</a:t>
            </a:r>
            <a:r>
              <a:rPr lang="en-US" dirty="0" smtClean="0"/>
              <a:t> from positive examples and its stronger version enables</a:t>
            </a:r>
            <a:r>
              <a:rPr lang="sk-SK" dirty="0" smtClean="0"/>
              <a:t> </a:t>
            </a:r>
            <a:r>
              <a:rPr lang="en-US" dirty="0" smtClean="0"/>
              <a:t>to learn e</a:t>
            </a:r>
            <a:r>
              <a:rPr lang="sk-SK" dirty="0" err="1" smtClean="0"/>
              <a:t>ff</a:t>
            </a:r>
            <a:r>
              <a:rPr lang="en-US" dirty="0" err="1" smtClean="0"/>
              <a:t>ectively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70C0"/>
                </a:solidFill>
              </a:rPr>
              <a:t>large class of languages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We relate the class of languages recognized by</a:t>
            </a:r>
            <a:r>
              <a:rPr lang="sk-SK" dirty="0" smtClean="0"/>
              <a:t> </a:t>
            </a:r>
            <a:r>
              <a:rPr lang="en-US" dirty="0" smtClean="0"/>
              <a:t>clearing restarting automata to the </a:t>
            </a:r>
            <a:r>
              <a:rPr lang="en-US" dirty="0" smtClean="0">
                <a:solidFill>
                  <a:srgbClr val="0070C0"/>
                </a:solidFill>
              </a:rPr>
              <a:t>Chomsky hierarchy</a:t>
            </a:r>
            <a:r>
              <a:rPr lang="sk-SK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be two sample languages. Apparently both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are recognized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>
                <a:ea typeface="Cambria Math"/>
              </a:rPr>
              <a:t>Theorem</a:t>
            </a:r>
            <a:r>
              <a:rPr lang="en-US" dirty="0" smtClean="0">
                <a:ea typeface="Cambria Math"/>
              </a:rPr>
              <a:t>: Languages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. 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/>
              </a:rPr>
              <a:t> are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recognized</a:t>
            </a:r>
            <a:r>
              <a:rPr lang="en-US" dirty="0" smtClean="0">
                <a:ea typeface="Cambria Math"/>
              </a:rPr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>
                <a:ea typeface="Cambria Math"/>
              </a:rPr>
              <a:t>Corollary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closed</a:t>
            </a:r>
            <a:r>
              <a:rPr lang="en-US" dirty="0" smtClean="0">
                <a:ea typeface="Cambria Math"/>
              </a:rPr>
              <a:t> under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union</a:t>
            </a:r>
            <a:r>
              <a:rPr lang="en-US" dirty="0" smtClean="0">
                <a:ea typeface="Cambria Math"/>
              </a:rPr>
              <a:t>,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concatenation</a:t>
            </a:r>
            <a:r>
              <a:rPr lang="en-US" dirty="0" smtClean="0">
                <a:ea typeface="Cambria Math"/>
              </a:rPr>
              <a:t>, and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homomorphism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homomorphism use</a:t>
            </a:r>
            <a:r>
              <a:rPr lang="en-US" b="1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latin typeface="Cambria Math"/>
                <a:ea typeface="Cambria Math"/>
              </a:rPr>
              <a:t>≥0} ∪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{c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2n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</a:t>
            </a:r>
            <a:r>
              <a:rPr lang="en-US" i="1" dirty="0" smtClean="0">
                <a:latin typeface="Cambria Math"/>
                <a:ea typeface="Cambria Math"/>
              </a:rPr>
              <a:t>≥0}</a:t>
            </a:r>
            <a:r>
              <a:rPr lang="en-US" dirty="0" smtClean="0">
                <a:ea typeface="Cambria Math"/>
              </a:rPr>
              <a:t> and homomorphism defined as: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i="1" dirty="0" smtClean="0">
                <a:latin typeface="Cambria Math"/>
                <a:ea typeface="Cambria Math"/>
              </a:rPr>
              <a:t>↦ a,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↦ b,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i="1" dirty="0" smtClean="0">
                <a:latin typeface="Cambria Math"/>
                <a:ea typeface="Cambria Math"/>
              </a:rPr>
              <a:t>↦ a,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latin typeface="Cambria Math"/>
                <a:ea typeface="Cambria Math"/>
              </a:rPr>
              <a:t>↦ b</a:t>
            </a:r>
            <a:r>
              <a:rPr lang="en-US" dirty="0" smtClean="0">
                <a:ea typeface="Cambria Math" pitchFamily="18" charset="0"/>
              </a:rPr>
              <a:t>. </a:t>
            </a:r>
            <a:r>
              <a:rPr lang="en-US" dirty="0" smtClean="0">
                <a:latin typeface="Cambria Math"/>
                <a:ea typeface="Cambria Math"/>
              </a:rPr>
              <a:t>∎</a:t>
            </a:r>
            <a:endParaRPr lang="en-US" b="1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easy to see that each of the following languages: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  <a:endParaRPr lang="en-US" i="1" dirty="0" smtClean="0">
              <a:solidFill>
                <a:srgbClr val="0070C0"/>
              </a:solidFill>
              <a:ea typeface="Cambria Math"/>
            </a:endParaRP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n,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</a:p>
          <a:p>
            <a:pPr>
              <a:buNone/>
            </a:pPr>
            <a:r>
              <a:rPr lang="en-US" dirty="0" smtClean="0"/>
              <a:t>	can be recognized by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easy to see that each of the following languages: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  <a:endParaRPr lang="en-US" i="1" dirty="0" smtClean="0">
              <a:solidFill>
                <a:srgbClr val="0070C0"/>
              </a:solidFill>
              <a:ea typeface="Cambria Math"/>
            </a:endParaRP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n,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</a:p>
          <a:p>
            <a:pPr>
              <a:buNone/>
            </a:pPr>
            <a:r>
              <a:rPr lang="en-US" dirty="0" smtClean="0"/>
              <a:t>	can be recognized by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/>
              <a:t>Corollary</a:t>
            </a:r>
            <a:r>
              <a:rPr lang="en-US" dirty="0" smtClean="0"/>
              <a:t>: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closed</a:t>
            </a:r>
            <a:r>
              <a:rPr lang="en-US" dirty="0" smtClean="0">
                <a:ea typeface="Cambria Math"/>
              </a:rPr>
              <a:t> under: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intersection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=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∩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easy to see that each of the following languages: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  <a:endParaRPr lang="en-US" i="1" dirty="0" smtClean="0">
              <a:solidFill>
                <a:srgbClr val="0070C0"/>
              </a:solidFill>
              <a:ea typeface="Cambria Math"/>
            </a:endParaRP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n,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</a:p>
          <a:p>
            <a:pPr>
              <a:buNone/>
            </a:pPr>
            <a:r>
              <a:rPr lang="en-US" dirty="0" smtClean="0"/>
              <a:t>	can be recognized by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/>
              <a:t>Corollary</a:t>
            </a:r>
            <a:r>
              <a:rPr lang="en-US" dirty="0" smtClean="0"/>
              <a:t>: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closed</a:t>
            </a:r>
            <a:r>
              <a:rPr lang="en-US" dirty="0" smtClean="0">
                <a:ea typeface="Cambria Math"/>
              </a:rPr>
              <a:t> under: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intersection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=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∩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intersection with regular language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ea typeface="Cambria Math"/>
              </a:rPr>
              <a:t> is regular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easy to see that each of the following languages: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  <a:endParaRPr lang="en-US" i="1" dirty="0" smtClean="0">
              <a:solidFill>
                <a:srgbClr val="0070C0"/>
              </a:solidFill>
              <a:ea typeface="Cambria Math"/>
            </a:endParaRP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n,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 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baseline="30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| m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≥ 0}</a:t>
            </a:r>
          </a:p>
          <a:p>
            <a:pPr>
              <a:buNone/>
            </a:pPr>
            <a:r>
              <a:rPr lang="en-US" dirty="0" smtClean="0"/>
              <a:t>	can be recognized by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u="sng" dirty="0" smtClean="0"/>
              <a:t>Corollary</a:t>
            </a:r>
            <a:r>
              <a:rPr lang="en-US" dirty="0" smtClean="0"/>
              <a:t>: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ℒ(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C00000"/>
                </a:solidFill>
                <a:ea typeface="Cambria Math"/>
              </a:rPr>
              <a:t>not closed</a:t>
            </a:r>
            <a:r>
              <a:rPr lang="en-US" dirty="0" smtClean="0">
                <a:ea typeface="Cambria Math"/>
              </a:rPr>
              <a:t> under: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intersection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=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∩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intersection with regular language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ea typeface="Cambria Math"/>
              </a:rPr>
              <a:t> is regular.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a typeface="Cambria Math"/>
              </a:rPr>
              <a:t>set difference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= (L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-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L</a:t>
            </a:r>
            <a:r>
              <a:rPr lang="en-US" i="1" baseline="-25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) ∪ {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} </a:t>
            </a:r>
            <a:r>
              <a:rPr lang="en-US" dirty="0" smtClean="0">
                <a:ea typeface="Cambria Math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instruction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is enough for recognizing the language of </a:t>
            </a:r>
            <a:r>
              <a:rPr lang="en-US" dirty="0" smtClean="0">
                <a:solidFill>
                  <a:srgbClr val="0070C0"/>
                </a:solidFill>
              </a:rPr>
              <a:t>correct parentheses</a:t>
            </a:r>
            <a:r>
              <a:rPr lang="en-US" dirty="0" smtClean="0"/>
              <a:t>:</a:t>
            </a:r>
          </a:p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( ),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instruction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is enough for recognizing the language of </a:t>
            </a:r>
            <a:r>
              <a:rPr lang="en-US" dirty="0" smtClean="0">
                <a:solidFill>
                  <a:srgbClr val="0070C0"/>
                </a:solidFill>
              </a:rPr>
              <a:t>correct parentheses</a:t>
            </a:r>
            <a:r>
              <a:rPr lang="en-US" dirty="0" smtClean="0"/>
              <a:t>:</a:t>
            </a:r>
          </a:p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( ),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u="sng" dirty="0" smtClean="0">
                <a:ea typeface="Cambria Math"/>
              </a:rPr>
              <a:t>Note</a:t>
            </a:r>
            <a:r>
              <a:rPr lang="en-US" dirty="0" smtClean="0">
                <a:ea typeface="Cambria Math"/>
              </a:rPr>
              <a:t>: This instruction represents a </a:t>
            </a:r>
            <a:r>
              <a:rPr lang="en-US" i="1" dirty="0" smtClean="0">
                <a:ea typeface="Cambria Math"/>
              </a:rPr>
              <a:t>set of instructions</a:t>
            </a:r>
            <a:r>
              <a:rPr lang="en-US" dirty="0" smtClean="0">
                <a:ea typeface="Cambria Math"/>
              </a:rPr>
              <a:t>:</a:t>
            </a:r>
          </a:p>
          <a:p>
            <a:pPr lvl="2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({</a:t>
            </a:r>
            <a:r>
              <a:rPr lang="en-US" i="1" dirty="0" smtClean="0">
                <a:latin typeface="Cambria Math"/>
                <a:ea typeface="Cambria Math"/>
              </a:rPr>
              <a:t>¢}∪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, ( ), </a:t>
            </a:r>
            <a:r>
              <a:rPr lang="el-GR" i="1" dirty="0" smtClean="0">
                <a:latin typeface="Cambria Math"/>
                <a:ea typeface="Cambria Math"/>
              </a:rPr>
              <a:t>Σ∪</a:t>
            </a:r>
            <a:r>
              <a:rPr lang="en-US" i="1" dirty="0" smtClean="0">
                <a:latin typeface="Cambria Math"/>
                <a:ea typeface="Cambria Math"/>
              </a:rPr>
              <a:t>{$})</a:t>
            </a:r>
            <a:r>
              <a:rPr lang="en-US" dirty="0" smtClean="0">
                <a:ea typeface="Cambria Math"/>
              </a:rPr>
              <a:t>, where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{(, )}</a:t>
            </a:r>
            <a:r>
              <a:rPr lang="en-US" dirty="0" smtClean="0">
                <a:ea typeface="Cambria Math" pitchFamily="18" charset="0"/>
              </a:rPr>
              <a:t> and</a:t>
            </a:r>
          </a:p>
          <a:p>
            <a:pPr lvl="2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(A, w, B) = {(a, w, b) |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∊A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latin typeface="Cambria Math"/>
                <a:ea typeface="Cambria Math"/>
              </a:rPr>
              <a:t>b∊B</a:t>
            </a:r>
            <a:r>
              <a:rPr lang="en-US" i="1" dirty="0" smtClean="0"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instruction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is enough for recognizing the language of </a:t>
            </a:r>
            <a:r>
              <a:rPr lang="en-US" dirty="0" smtClean="0">
                <a:solidFill>
                  <a:srgbClr val="0070C0"/>
                </a:solidFill>
              </a:rPr>
              <a:t>correct parentheses</a:t>
            </a:r>
            <a:r>
              <a:rPr lang="en-US" dirty="0" smtClean="0"/>
              <a:t>:</a:t>
            </a:r>
          </a:p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( ),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u="sng" dirty="0" smtClean="0">
                <a:ea typeface="Cambria Math"/>
              </a:rPr>
              <a:t>Note</a:t>
            </a:r>
            <a:r>
              <a:rPr lang="en-US" dirty="0" smtClean="0">
                <a:ea typeface="Cambria Math"/>
              </a:rPr>
              <a:t>: This instruction represents a </a:t>
            </a:r>
            <a:r>
              <a:rPr lang="en-US" i="1" dirty="0" smtClean="0">
                <a:ea typeface="Cambria Math"/>
              </a:rPr>
              <a:t>set of instructions</a:t>
            </a:r>
            <a:r>
              <a:rPr lang="en-US" dirty="0" smtClean="0">
                <a:ea typeface="Cambria Math"/>
              </a:rPr>
              <a:t>:</a:t>
            </a:r>
          </a:p>
          <a:p>
            <a:pPr lvl="2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({</a:t>
            </a:r>
            <a:r>
              <a:rPr lang="en-US" i="1" dirty="0" smtClean="0">
                <a:latin typeface="Cambria Math"/>
                <a:ea typeface="Cambria Math"/>
              </a:rPr>
              <a:t>¢}∪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, ( ), </a:t>
            </a:r>
            <a:r>
              <a:rPr lang="el-GR" i="1" dirty="0" smtClean="0">
                <a:latin typeface="Cambria Math"/>
                <a:ea typeface="Cambria Math"/>
              </a:rPr>
              <a:t>Σ∪</a:t>
            </a:r>
            <a:r>
              <a:rPr lang="en-US" i="1" dirty="0" smtClean="0">
                <a:latin typeface="Cambria Math"/>
                <a:ea typeface="Cambria Math"/>
              </a:rPr>
              <a:t>{$})</a:t>
            </a:r>
            <a:r>
              <a:rPr lang="en-US" dirty="0" smtClean="0">
                <a:ea typeface="Cambria Math"/>
              </a:rPr>
              <a:t>, where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{(, )}</a:t>
            </a:r>
            <a:r>
              <a:rPr lang="en-US" dirty="0" smtClean="0">
                <a:ea typeface="Cambria Math" pitchFamily="18" charset="0"/>
              </a:rPr>
              <a:t> and</a:t>
            </a:r>
          </a:p>
          <a:p>
            <a:pPr lvl="2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(A, w, B) = {(a, w, b) |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∊A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latin typeface="Cambria Math"/>
                <a:ea typeface="Cambria Math"/>
              </a:rPr>
              <a:t>b∊B</a:t>
            </a:r>
            <a:r>
              <a:rPr lang="en-US" i="1" dirty="0" smtClean="0"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u="sng" dirty="0" smtClean="0"/>
              <a:t>Note</a:t>
            </a:r>
            <a:r>
              <a:rPr lang="en-US" dirty="0" smtClean="0"/>
              <a:t>: We use the following notation for 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(A, w, B)</a:t>
            </a:r>
            <a:r>
              <a:rPr lang="en-US" dirty="0" smtClean="0"/>
              <a:t>: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219200" y="46482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00200" y="510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w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09800" y="46482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Suppose that we want to check correctness of arithmetic expressions over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</a:t>
            </a:r>
            <a:r>
              <a:rPr lang="el-GR" i="1" dirty="0" smtClean="0">
                <a:latin typeface="Cambria Math"/>
                <a:ea typeface="Cambria Math"/>
              </a:rPr>
              <a:t>α</a:t>
            </a:r>
            <a:r>
              <a:rPr lang="en-US" i="1" dirty="0" smtClean="0">
                <a:latin typeface="Cambria Math"/>
                <a:ea typeface="Cambria Math"/>
              </a:rPr>
              <a:t>, +, *, (, </a:t>
            </a:r>
            <a:r>
              <a:rPr lang="en-US" i="1" dirty="0" smtClean="0">
                <a:latin typeface="Cambria Math"/>
                <a:ea typeface="Cambria Math"/>
              </a:rPr>
              <a:t>)}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Suppose that we want to check correctness of arithmetic expressions over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</a:t>
            </a:r>
            <a:r>
              <a:rPr lang="el-GR" i="1" dirty="0" smtClean="0">
                <a:latin typeface="Cambria Math"/>
                <a:ea typeface="Cambria Math"/>
              </a:rPr>
              <a:t>α</a:t>
            </a:r>
            <a:r>
              <a:rPr lang="en-US" i="1" dirty="0" smtClean="0">
                <a:latin typeface="Cambria Math"/>
                <a:ea typeface="Cambria Math"/>
              </a:rPr>
              <a:t>, +, *, (, )}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example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+(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correct,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not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Suppose that we want to check correctness of arithmetic expressions over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</a:t>
            </a:r>
            <a:r>
              <a:rPr lang="el-GR" i="1" dirty="0" smtClean="0">
                <a:latin typeface="Cambria Math"/>
                <a:ea typeface="Cambria Math"/>
              </a:rPr>
              <a:t>α</a:t>
            </a:r>
            <a:r>
              <a:rPr lang="en-US" i="1" dirty="0" smtClean="0">
                <a:latin typeface="Cambria Math"/>
                <a:ea typeface="Cambria Math"/>
              </a:rPr>
              <a:t>, +, *, (, )}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example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+(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correct,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not.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The priority of the operations is considered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Suppose that we want to check correctness of arithmetic expressions over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</a:t>
            </a:r>
            <a:r>
              <a:rPr lang="el-GR" i="1" dirty="0" smtClean="0">
                <a:latin typeface="Cambria Math"/>
                <a:ea typeface="Cambria Math"/>
              </a:rPr>
              <a:t>α</a:t>
            </a:r>
            <a:r>
              <a:rPr lang="en-US" i="1" dirty="0" smtClean="0">
                <a:latin typeface="Cambria Math"/>
                <a:ea typeface="Cambria Math"/>
              </a:rPr>
              <a:t>, +, *, (, )}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dirty="0" smtClean="0">
                <a:ea typeface="Cambria Math"/>
              </a:rPr>
              <a:t>For example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+(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correct,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*+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is not.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The priority of the operations is considered.</a:t>
            </a:r>
          </a:p>
          <a:p>
            <a:r>
              <a:rPr lang="en-US" dirty="0" smtClean="0">
                <a:ea typeface="Cambria Math"/>
              </a:rPr>
              <a:t>The following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1-cl-RA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>
                <a:ea typeface="Cambria Math"/>
              </a:rPr>
              <a:t> is sufficient: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9906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3886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α+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()+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812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</a:p>
        </p:txBody>
      </p:sp>
      <p:sp>
        <p:nvSpPr>
          <p:cNvPr id="7" name="Obdélník 6"/>
          <p:cNvSpPr/>
          <p:nvPr/>
        </p:nvSpPr>
        <p:spPr>
          <a:xfrm>
            <a:off x="32766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*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57600" y="3886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α*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()*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2672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</a:p>
        </p:txBody>
      </p:sp>
      <p:sp>
        <p:nvSpPr>
          <p:cNvPr id="10" name="Obdélník 9"/>
          <p:cNvSpPr/>
          <p:nvPr/>
        </p:nvSpPr>
        <p:spPr>
          <a:xfrm>
            <a:off x="9906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5257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+()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9812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2766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657600" y="5257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*α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*()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672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+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*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5626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¢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3600" y="3886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553200" y="35814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$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5626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943600" y="5257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α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()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553200" y="4953000"/>
            <a:ext cx="38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 - Example</a:t>
            </a:r>
            <a:endParaRPr lang="en-US" dirty="0"/>
          </a:p>
        </p:txBody>
      </p:sp>
      <p:graphicFrame>
        <p:nvGraphicFramePr>
          <p:cNvPr id="22" name="Zástupný symbol pro obsah 21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¢,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*,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u="sng" baseline="0" dirty="0" smtClean="0">
                          <a:latin typeface="Cambria Math"/>
                          <a:ea typeface="Cambria Math"/>
                        </a:rPr>
                        <a:t>+ 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+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)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endParaRPr lang="en-US" u="sng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), 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$)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(+,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*,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 +</a:t>
                      </a:r>
                      <a:r>
                        <a:rPr lang="en-US" u="sng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 (,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+,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 + 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 (,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)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( ) + 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(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 (, ( )+, (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((</a:t>
                      </a: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)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(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( )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 (, ( ), )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u="sng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u="sng" dirty="0" smtClean="0">
                          <a:latin typeface="Cambria Math"/>
                          <a:ea typeface="Cambria Math"/>
                        </a:rPr>
                        <a:t> + 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( )</a:t>
                      </a:r>
                      <a:endParaRPr lang="en-US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¢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α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+, ( 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latin typeface="Cambria Math" pitchFamily="18" charset="0"/>
                          <a:ea typeface="Cambria Math" pitchFamily="18" charset="0"/>
                        </a:rPr>
                        <a:t>( )</a:t>
                      </a:r>
                      <a:endParaRPr lang="en-US" u="sng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¢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( ), $)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λ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accept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the following instructions: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R3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and the word: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cbbabbbb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the following instructions: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R3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and the word: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cbbabbbb</a:t>
            </a:r>
            <a:r>
              <a:rPr lang="en-US" dirty="0" smtClean="0">
                <a:ea typeface="Cambria Math" pitchFamily="18" charset="0"/>
              </a:rPr>
              <a:t>. Then:</a:t>
            </a:r>
            <a:endParaRPr lang="en-US" dirty="0" smtClean="0">
              <a:ea typeface="Cambria Math"/>
            </a:endParaRP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/>
              </a:rPr>
              <a:t>a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cbb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bb</a:t>
            </a:r>
            <a:r>
              <a:rPr lang="en-US" i="1" u="sng" dirty="0" err="1" smtClean="0">
                <a:latin typeface="Cambria Math"/>
                <a:ea typeface="Cambria Math"/>
              </a:rPr>
              <a:t>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R3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the following instructions: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R3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and the word: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cbbabbbb</a:t>
            </a:r>
            <a:r>
              <a:rPr lang="en-US" dirty="0" smtClean="0">
                <a:ea typeface="Cambria Math" pitchFamily="18" charset="0"/>
              </a:rPr>
              <a:t>. Then:</a:t>
            </a:r>
            <a:endParaRPr lang="en-US" dirty="0" smtClean="0">
              <a:ea typeface="Cambria Math"/>
            </a:endParaRP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/>
              </a:rPr>
              <a:t>a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cbb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bb</a:t>
            </a:r>
            <a:r>
              <a:rPr lang="en-US" i="1" u="sng" dirty="0" err="1" smtClean="0">
                <a:latin typeface="Cambria Math"/>
                <a:ea typeface="Cambria Math"/>
              </a:rPr>
              <a:t>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R3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b="1" dirty="0" smtClean="0">
                <a:ea typeface="Cambria Math"/>
              </a:rPr>
              <a:t>But</a:t>
            </a:r>
            <a:r>
              <a:rPr lang="en-US" dirty="0" smtClean="0">
                <a:ea typeface="Cambria Math"/>
              </a:rPr>
              <a:t> if we have started with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/>
              </a:rPr>
              <a:t>cbba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cbbabb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 pitchFamily="18" charset="0"/>
              </a:rPr>
              <a:t>	</a:t>
            </a:r>
            <a:r>
              <a:rPr lang="en-US" b="1" dirty="0" smtClean="0">
                <a:ea typeface="Cambria Math" pitchFamily="18" charset="0"/>
              </a:rPr>
              <a:t>then</a:t>
            </a:r>
            <a:r>
              <a:rPr lang="en-US" dirty="0" smtClean="0">
                <a:ea typeface="Cambria Math" pitchFamily="18" charset="0"/>
              </a:rPr>
              <a:t> it would not be possible to continue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the following instructions: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R1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 = (bb,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R3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and the word: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cbbabbbb</a:t>
            </a:r>
            <a:r>
              <a:rPr lang="en-US" dirty="0" smtClean="0">
                <a:ea typeface="Cambria Math" pitchFamily="18" charset="0"/>
              </a:rPr>
              <a:t>. Then:</a:t>
            </a:r>
            <a:endParaRPr lang="en-US" dirty="0" smtClean="0">
              <a:ea typeface="Cambria Math"/>
            </a:endParaRP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/>
              </a:rPr>
              <a:t>a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/>
              </a:rPr>
              <a:t>bbbb</a:t>
            </a:r>
            <a:r>
              <a:rPr lang="en-US" i="1" dirty="0" smtClean="0">
                <a:latin typeface="Cambria Math" pitchFamily="18" charset="0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cbb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bb</a:t>
            </a:r>
            <a:r>
              <a:rPr lang="en-US" i="1" u="sng" dirty="0" err="1" smtClean="0">
                <a:latin typeface="Cambria Math"/>
                <a:ea typeface="Cambria Math"/>
              </a:rPr>
              <a:t>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cbb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R3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b="1" dirty="0" smtClean="0">
                <a:ea typeface="Cambria Math"/>
              </a:rPr>
              <a:t>But</a:t>
            </a:r>
            <a:r>
              <a:rPr lang="en-US" dirty="0" smtClean="0">
                <a:ea typeface="Cambria Math"/>
              </a:rPr>
              <a:t> if we have started with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/>
              </a:rPr>
              <a:t>cbba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bb</a:t>
            </a:r>
            <a:r>
              <a:rPr lang="en-US" i="1" u="sng" dirty="0" err="1" smtClean="0">
                <a:latin typeface="Cambria Math" pitchFamily="18" charset="0"/>
                <a:ea typeface="Cambria Math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cbbabb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ea typeface="Cambria Math" pitchFamily="18" charset="0"/>
              </a:rPr>
              <a:t>	</a:t>
            </a:r>
            <a:r>
              <a:rPr lang="en-US" b="1" dirty="0" smtClean="0">
                <a:ea typeface="Cambria Math" pitchFamily="18" charset="0"/>
              </a:rPr>
              <a:t>then</a:t>
            </a:r>
            <a:r>
              <a:rPr lang="en-US" dirty="0" smtClean="0">
                <a:ea typeface="Cambria Math" pitchFamily="18" charset="0"/>
              </a:rPr>
              <a:t> it would not be possible to continue.</a:t>
            </a:r>
          </a:p>
          <a:p>
            <a:r>
              <a:rPr lang="en-US" dirty="0" smtClean="0">
                <a:solidFill>
                  <a:srgbClr val="C00000"/>
                </a:solidFill>
                <a:latin typeface="Cambria Math"/>
                <a:ea typeface="Cambria Math" pitchFamily="18" charset="0"/>
              </a:rPr>
              <a:t>⇒ 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</a:rPr>
              <a:t>The order of used instructions is important!</a:t>
            </a:r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we have seen </a:t>
            </a:r>
            <a:r>
              <a:rPr lang="en-US" dirty="0" smtClean="0">
                <a:solidFill>
                  <a:srgbClr val="C00000"/>
                </a:solidFill>
              </a:rPr>
              <a:t>not all context-free languages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C00000"/>
                </a:solidFill>
              </a:rPr>
              <a:t>recognized</a:t>
            </a:r>
            <a:r>
              <a:rPr lang="en-US" dirty="0" smtClean="0"/>
              <a:t> by a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we have seen </a:t>
            </a:r>
            <a:r>
              <a:rPr lang="en-US" dirty="0" smtClean="0">
                <a:solidFill>
                  <a:srgbClr val="C00000"/>
                </a:solidFill>
              </a:rPr>
              <a:t>not all context-free languages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C00000"/>
                </a:solidFill>
              </a:rPr>
              <a:t>recognized</a:t>
            </a:r>
            <a:r>
              <a:rPr lang="en-US" dirty="0" smtClean="0"/>
              <a:t> by a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still can characterize </a:t>
            </a:r>
            <a:r>
              <a:rPr lang="en-US" dirty="0" smtClean="0">
                <a:solidFill>
                  <a:srgbClr val="7030A0"/>
                </a:solidFill>
              </a:rPr>
              <a:t>CFL</a:t>
            </a:r>
            <a:r>
              <a:rPr lang="en-US" dirty="0" smtClean="0"/>
              <a:t> using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inverse homomorphism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context-free language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Greibach</a:t>
            </a:r>
            <a:r>
              <a:rPr lang="en-US" dirty="0" smtClean="0"/>
              <a:t> constructed a </a:t>
            </a:r>
            <a:r>
              <a:rPr lang="en-US" dirty="0" smtClean="0">
                <a:solidFill>
                  <a:srgbClr val="7030A0"/>
                </a:solidFill>
              </a:rPr>
              <a:t>context-free language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, such that:</a:t>
            </a:r>
          </a:p>
          <a:p>
            <a:pPr lvl="1"/>
            <a:r>
              <a:rPr lang="en-US" dirty="0" smtClean="0"/>
              <a:t>Any context-free language can be parsed in whatever time or space it takes to recognize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err="1" smtClean="0">
                <a:solidFill>
                  <a:srgbClr val="7030A0"/>
                </a:solidFill>
              </a:rPr>
              <a:t>-clearing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</a:t>
            </a:r>
            <a:r>
              <a:rPr lang="en-US" dirty="0" smtClean="0">
                <a:ea typeface="Cambria Math" pitchFamily="18" charset="0"/>
              </a:rPr>
              <a:t>: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Greibach</a:t>
            </a:r>
            <a:r>
              <a:rPr lang="en-US" dirty="0" smtClean="0"/>
              <a:t> constructed a </a:t>
            </a:r>
            <a:r>
              <a:rPr lang="en-US" dirty="0" smtClean="0">
                <a:solidFill>
                  <a:srgbClr val="7030A0"/>
                </a:solidFill>
              </a:rPr>
              <a:t>context-free language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, such that:</a:t>
            </a:r>
          </a:p>
          <a:p>
            <a:pPr lvl="1"/>
            <a:r>
              <a:rPr lang="en-US" dirty="0" smtClean="0"/>
              <a:t>Any context-free language can be parsed in whatever time or space it takes to recognize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Any context-free language L can be obtained from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by an inverse homomorphism. That is, for each context-free 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/>
              <a:t>, there exists a homomorphism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φ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</a:t>
            </a:r>
            <a:r>
              <a:rPr lang="el-GR" i="1" dirty="0" smtClean="0">
                <a:latin typeface="Cambria Math"/>
                <a:ea typeface="Cambria Math"/>
              </a:rPr>
              <a:t>φ</a:t>
            </a:r>
            <a:r>
              <a:rPr lang="en-US" i="1" baseline="30000" dirty="0" smtClean="0">
                <a:latin typeface="Cambria Math"/>
                <a:ea typeface="Cambria Math"/>
              </a:rPr>
              <a:t>-1</a:t>
            </a:r>
            <a:r>
              <a:rPr lang="en-US" i="1" dirty="0" smtClean="0">
                <a:latin typeface="Cambria Math"/>
                <a:ea typeface="Cambria Math"/>
              </a:rPr>
              <a:t>(H)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smtClean="0"/>
              <a:t>S. A. </a:t>
            </a:r>
            <a:r>
              <a:rPr lang="en-US" i="1" dirty="0" err="1" smtClean="0"/>
              <a:t>Greibach</a:t>
            </a:r>
            <a:r>
              <a:rPr lang="en-US" dirty="0" smtClean="0"/>
              <a:t>, definition from </a:t>
            </a:r>
            <a:r>
              <a:rPr lang="en-US" i="1" dirty="0" smtClean="0"/>
              <a:t>Section 10.5</a:t>
            </a:r>
            <a:r>
              <a:rPr lang="en-US" dirty="0" smtClean="0"/>
              <a:t> of </a:t>
            </a:r>
            <a:r>
              <a:rPr lang="en-US" i="1" dirty="0" smtClean="0"/>
              <a:t>M. Harrison, Introduction to Formal Language Theory, Addison-Wesley, Reading, MA, 1978</a:t>
            </a:r>
            <a:r>
              <a:rPr lang="en-US" dirty="0" smtClean="0"/>
              <a:t>.</a:t>
            </a:r>
          </a:p>
          <a:p>
            <a:r>
              <a:rPr lang="en-US" dirty="0" smtClean="0">
                <a:ea typeface="Cambria Math"/>
              </a:rPr>
              <a:t>Let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smtClean="0"/>
              <a:t>S. A. </a:t>
            </a:r>
            <a:r>
              <a:rPr lang="en-US" i="1" dirty="0" err="1" smtClean="0"/>
              <a:t>Greibach</a:t>
            </a:r>
            <a:r>
              <a:rPr lang="en-US" dirty="0" smtClean="0"/>
              <a:t>, definition from </a:t>
            </a:r>
            <a:r>
              <a:rPr lang="en-US" i="1" dirty="0" smtClean="0"/>
              <a:t>Section 10.5</a:t>
            </a:r>
            <a:r>
              <a:rPr lang="en-US" dirty="0" smtClean="0"/>
              <a:t> of </a:t>
            </a:r>
            <a:r>
              <a:rPr lang="en-US" i="1" dirty="0" smtClean="0"/>
              <a:t>M. Harrison, Introduction to Formal Language Theory, Addison-Wesley, Reading, MA, 1978</a:t>
            </a:r>
            <a:r>
              <a:rPr lang="en-US" dirty="0" smtClean="0"/>
              <a:t>.</a:t>
            </a:r>
          </a:p>
          <a:p>
            <a:r>
              <a:rPr lang="en-US" dirty="0" smtClean="0">
                <a:ea typeface="Cambria Math"/>
              </a:rPr>
              <a:t>Let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be </a:t>
            </a:r>
            <a:r>
              <a:rPr lang="en-US" i="1" dirty="0" smtClean="0">
                <a:solidFill>
                  <a:srgbClr val="7030A0"/>
                </a:solidFill>
              </a:rPr>
              <a:t>Semi-</a:t>
            </a:r>
            <a:r>
              <a:rPr lang="en-US" i="1" dirty="0" err="1" smtClean="0">
                <a:solidFill>
                  <a:srgbClr val="7030A0"/>
                </a:solidFill>
              </a:rPr>
              <a:t>Dyck</a:t>
            </a:r>
            <a:r>
              <a:rPr lang="en-US" i="1" dirty="0" smtClean="0">
                <a:solidFill>
                  <a:srgbClr val="7030A0"/>
                </a:solidFill>
              </a:rPr>
              <a:t> language</a:t>
            </a:r>
            <a:r>
              <a:rPr lang="en-US" dirty="0" smtClean="0"/>
              <a:t> on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generated by the grammar: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 →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λ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| SS |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|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i="1" dirty="0" smtClean="0"/>
              <a:t>S. A. </a:t>
            </a:r>
            <a:r>
              <a:rPr lang="en-US" i="1" dirty="0" err="1" smtClean="0"/>
              <a:t>Greibach</a:t>
            </a:r>
            <a:r>
              <a:rPr lang="en-US" dirty="0" smtClean="0"/>
              <a:t>, definition from </a:t>
            </a:r>
            <a:r>
              <a:rPr lang="en-US" i="1" dirty="0" smtClean="0"/>
              <a:t>Section 10.5</a:t>
            </a:r>
            <a:r>
              <a:rPr lang="en-US" dirty="0" smtClean="0"/>
              <a:t> of </a:t>
            </a:r>
            <a:r>
              <a:rPr lang="en-US" i="1" dirty="0" smtClean="0"/>
              <a:t>M. Harrison, Introduction to Formal Language Theory, Addison-Wesley, Reading, MA, 1978</a:t>
            </a:r>
            <a:r>
              <a:rPr lang="en-US" dirty="0" smtClean="0"/>
              <a:t>.</a:t>
            </a:r>
          </a:p>
          <a:p>
            <a:r>
              <a:rPr lang="en-US" dirty="0" smtClean="0">
                <a:ea typeface="Cambria Math"/>
              </a:rPr>
              <a:t>Let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be </a:t>
            </a:r>
            <a:r>
              <a:rPr lang="en-US" i="1" dirty="0" smtClean="0">
                <a:solidFill>
                  <a:srgbClr val="7030A0"/>
                </a:solidFill>
              </a:rPr>
              <a:t>Semi-</a:t>
            </a:r>
            <a:r>
              <a:rPr lang="en-US" i="1" dirty="0" err="1" smtClean="0">
                <a:solidFill>
                  <a:srgbClr val="7030A0"/>
                </a:solidFill>
              </a:rPr>
              <a:t>Dyck</a:t>
            </a:r>
            <a:r>
              <a:rPr lang="en-US" i="1" dirty="0" smtClean="0">
                <a:solidFill>
                  <a:srgbClr val="7030A0"/>
                </a:solidFill>
              </a:rPr>
              <a:t> language</a:t>
            </a:r>
            <a:r>
              <a:rPr lang="en-US" dirty="0" smtClean="0"/>
              <a:t> on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generated by the grammar: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 →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λ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| SS |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|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r>
              <a:rPr lang="en-US" dirty="0" smtClean="0">
                <a:ea typeface="Cambria Math"/>
              </a:rPr>
              <a:t>Then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H = {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λ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} 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 {∏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=1..n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x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cy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cz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d | n ≥ 1, y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y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…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n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 ∊ #D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, x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z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 ∊ 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*}, 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y</a:t>
            </a:r>
            <a:r>
              <a:rPr lang="en-US" i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 ∊ #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. {a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Cambria Math" pitchFamily="18" charset="0"/>
              </a:rPr>
              <a:t>,</a:t>
            </a:r>
            <a:endParaRPr lang="en-US" dirty="0" smtClean="0">
              <a:ea typeface="Cambria Math"/>
            </a:endParaRPr>
          </a:p>
          <a:p>
            <a:pPr lvl="1"/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 ∊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Cambria Math" pitchFamily="18" charset="0"/>
              </a:rPr>
              <a:t> for all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&gt; 1</a:t>
            </a:r>
            <a:r>
              <a:rPr lang="en-US" dirty="0" smtClean="0">
                <a:solidFill>
                  <a:schemeClr val="tx1"/>
                </a:solidFill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00000"/>
                </a:solidFill>
              </a:rPr>
              <a:t>not accepted</a:t>
            </a:r>
            <a:r>
              <a:rPr lang="en-US" dirty="0" smtClean="0"/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00000"/>
                </a:solidFill>
              </a:rPr>
              <a:t>not accepted</a:t>
            </a:r>
            <a:r>
              <a:rPr lang="en-US" dirty="0" smtClean="0"/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-automaton.</a:t>
            </a:r>
            <a:endParaRPr lang="en-US" dirty="0" smtClean="0"/>
          </a:p>
          <a:p>
            <a:r>
              <a:rPr lang="en-US" dirty="0" smtClean="0"/>
              <a:t>Cherubini et. al defined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using </a:t>
            </a:r>
            <a:r>
              <a:rPr lang="en-US" i="1" dirty="0" smtClean="0">
                <a:solidFill>
                  <a:srgbClr val="7030A0"/>
                </a:solidFill>
              </a:rPr>
              <a:t>associative language description</a:t>
            </a:r>
            <a:r>
              <a:rPr lang="en-US" i="1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ALD</a:t>
            </a:r>
            <a:r>
              <a:rPr lang="en-US" i="1" dirty="0" smtClean="0"/>
              <a:t>)</a:t>
            </a:r>
            <a:r>
              <a:rPr lang="en-US" dirty="0" smtClean="0"/>
              <a:t> which uses one auxiliary symbol.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i="1" dirty="0" smtClean="0"/>
              <a:t>in </a:t>
            </a:r>
            <a:r>
              <a:rPr lang="en-US" i="1" dirty="0" smtClean="0">
                <a:solidFill>
                  <a:srgbClr val="0070C0"/>
                </a:solidFill>
              </a:rPr>
              <a:t>Associative language descriptions, Theoretical Computer Science, 270 (2002), 463-491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00000"/>
                </a:solidFill>
              </a:rPr>
              <a:t>not accepted</a:t>
            </a:r>
            <a:r>
              <a:rPr lang="en-US" dirty="0" smtClean="0"/>
              <a:t> by any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-automaton.</a:t>
            </a:r>
            <a:endParaRPr lang="en-US" dirty="0" smtClean="0"/>
          </a:p>
          <a:p>
            <a:r>
              <a:rPr lang="en-US" dirty="0" smtClean="0"/>
              <a:t>Cherubini et. al defined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using </a:t>
            </a:r>
            <a:r>
              <a:rPr lang="en-US" i="1" dirty="0" smtClean="0">
                <a:solidFill>
                  <a:srgbClr val="7030A0"/>
                </a:solidFill>
              </a:rPr>
              <a:t>associative language description</a:t>
            </a:r>
            <a:r>
              <a:rPr lang="en-US" i="1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ALD</a:t>
            </a:r>
            <a:r>
              <a:rPr lang="en-US" i="1" dirty="0" smtClean="0"/>
              <a:t>)</a:t>
            </a:r>
            <a:r>
              <a:rPr lang="en-US" dirty="0" smtClean="0"/>
              <a:t> which uses one auxiliary symbol.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i="1" dirty="0" smtClean="0"/>
              <a:t>in </a:t>
            </a:r>
            <a:r>
              <a:rPr lang="en-US" i="1" dirty="0" smtClean="0">
                <a:solidFill>
                  <a:srgbClr val="0070C0"/>
                </a:solidFill>
              </a:rPr>
              <a:t>Associative language descriptions, Theoretical Computer Science, 270 (2002), 463-491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 we will slightly extend the definition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-automata in order to be able to recognize more languages including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sk-SK" dirty="0" smtClean="0">
                <a:solidFill>
                  <a:srgbClr val="7030A0"/>
                </a:solidFill>
              </a:rPr>
              <a:t>-clearing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</a:t>
            </a:r>
            <a:r>
              <a:rPr lang="en-US" dirty="0" smtClean="0">
                <a:ea typeface="Cambria Math" pitchFamily="18" charset="0"/>
              </a:rPr>
              <a:t>: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sk-SK" dirty="0" smtClean="0">
                <a:solidFill>
                  <a:srgbClr val="7030A0"/>
                </a:solidFill>
              </a:rPr>
              <a:t>-clearing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alphabet,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Γ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{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err="1" smtClean="0">
                <a:solidFill>
                  <a:srgbClr val="7030A0"/>
                </a:solidFill>
              </a:rPr>
              <a:t>-clearing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</a:t>
            </a:r>
            <a:r>
              <a:rPr lang="en-US" i="1" dirty="0" smtClean="0">
                <a:ea typeface="Cambria Math" pitchFamily="18" charset="0"/>
              </a:rPr>
              <a:t>alphabet</a:t>
            </a:r>
            <a:r>
              <a:rPr lang="en-US" dirty="0" smtClean="0"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sk-SK" dirty="0" smtClean="0">
                <a:solidFill>
                  <a:srgbClr val="7030A0"/>
                </a:solidFill>
              </a:rPr>
              <a:t>-clearing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alphabet,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Γ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{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is a finite set of instructions of the following forms:</a:t>
            </a:r>
            <a:endParaRPr lang="en-US" dirty="0" smtClean="0"/>
          </a:p>
          <a:p>
            <a:pPr lvl="2"/>
            <a:r>
              <a:rPr lang="en-US" dirty="0" smtClean="0">
                <a:ea typeface="Cambria Math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2"/>
            <a:r>
              <a:rPr lang="en-US" dirty="0" smtClean="0">
                <a:ea typeface="Cambria Math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sk-SK" dirty="0" smtClean="0">
                <a:solidFill>
                  <a:srgbClr val="7030A0"/>
                </a:solidFill>
              </a:rPr>
              <a:t>-clearing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alphabet,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Γ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∪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{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is a finite set of instructions of the following forms:</a:t>
            </a:r>
            <a:endParaRPr lang="en-US" dirty="0" smtClean="0"/>
          </a:p>
          <a:p>
            <a:pPr lvl="2"/>
            <a:r>
              <a:rPr lang="en-US" dirty="0" smtClean="0">
                <a:ea typeface="Cambria Math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2"/>
            <a:r>
              <a:rPr lang="en-US" dirty="0" smtClean="0">
                <a:ea typeface="Cambria Math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>
                <a:ea typeface="Cambria Math" pitchFamily="18" charset="0"/>
              </a:rPr>
              <a:t>where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n-US" i="1" dirty="0" err="1" smtClean="0">
                <a:latin typeface="Cambria Math"/>
                <a:ea typeface="Cambria Math"/>
              </a:rPr>
              <a:t>LC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y</a:t>
            </a:r>
            <a:r>
              <a:rPr lang="en-US" i="1" dirty="0" smtClean="0">
                <a:latin typeface="Cambria Math"/>
                <a:ea typeface="Cambria Math"/>
              </a:rPr>
              <a:t> ∊ </a:t>
            </a:r>
            <a:r>
              <a:rPr lang="en-US" i="1" dirty="0" err="1" smtClean="0">
                <a:latin typeface="Cambria Math"/>
                <a:ea typeface="Cambria Math"/>
              </a:rPr>
              <a:t>RC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z ∊ </a:t>
            </a:r>
            <a:r>
              <a:rPr lang="el-GR" i="1" dirty="0" smtClean="0">
                <a:latin typeface="Cambria Math"/>
                <a:ea typeface="Cambria Math"/>
              </a:rPr>
              <a:t>Γ</a:t>
            </a:r>
            <a:r>
              <a:rPr lang="en-US" i="1" baseline="30000" dirty="0" smtClean="0">
                <a:latin typeface="Cambria Math"/>
                <a:ea typeface="Cambria Math"/>
              </a:rPr>
              <a:t>+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left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LC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Γ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.</a:t>
            </a:r>
            <a:r>
              <a:rPr lang="el-GR" i="1" dirty="0" smtClean="0">
                <a:latin typeface="Cambria Math"/>
                <a:ea typeface="Cambria Math"/>
              </a:rPr>
              <a:t> Γ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endParaRPr lang="en-US" i="1" dirty="0" smtClean="0">
              <a:latin typeface="Cambria Math"/>
              <a:ea typeface="Cambria Math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right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RC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Γ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Γ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endParaRPr lang="en-US" i="1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</a:t>
            </a:r>
            <a:r>
              <a:rPr lang="en-US" i="1" dirty="0" smtClean="0">
                <a:latin typeface="Cambria Math"/>
                <a:ea typeface="Cambria Math"/>
              </a:rPr>
              <a:t> → 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</a:t>
            </a:r>
            <a:r>
              <a:rPr lang="en-US" i="1" dirty="0" smtClean="0">
                <a:latin typeface="Cambria Math"/>
                <a:ea typeface="Cambria Math"/>
              </a:rPr>
              <a:t> → 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</a:p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is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accepted</a:t>
            </a:r>
            <a:r>
              <a:rPr lang="en-US" dirty="0" smtClean="0">
                <a:ea typeface="Cambria Math" pitchFamily="18" charset="0"/>
              </a:rPr>
              <a:t> if and only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where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is reflexive and transitive closure of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can be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rewritten</a:t>
            </a:r>
            <a:r>
              <a:rPr lang="en-US" dirty="0" smtClean="0">
                <a:ea typeface="Cambria Math" pitchFamily="18" charset="0"/>
              </a:rPr>
              <a:t> to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ea typeface="Cambria Math" pitchFamily="18" charset="0"/>
              </a:rPr>
              <a:t> (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err="1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) if and only if there exist an instruction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</a:t>
            </a:r>
            <a:r>
              <a:rPr lang="en-US" i="1" dirty="0" smtClean="0">
                <a:latin typeface="Cambria Math"/>
                <a:ea typeface="Cambria Math"/>
              </a:rPr>
              <a:t> → 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</a:rPr>
              <a:t>∊ I </a:t>
            </a:r>
            <a:r>
              <a:rPr lang="en-US" dirty="0" smtClean="0">
                <a:ea typeface="Cambria Math"/>
              </a:rPr>
              <a:t>such that: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⊒ 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is a suffix of </a:t>
            </a:r>
            <a:r>
              <a:rPr lang="en-US" i="1" dirty="0" smtClean="0"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⊑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 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>
                <a:ea typeface="Cambria Math"/>
              </a:rPr>
              <a:t> is a prefix of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v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  <a:r>
              <a:rPr lang="en-US" dirty="0" smtClean="0">
                <a:ea typeface="Cambria Math"/>
              </a:rPr>
              <a:t>)</a:t>
            </a:r>
          </a:p>
          <a:p>
            <a:r>
              <a:rPr lang="en-US" dirty="0" smtClean="0">
                <a:ea typeface="Cambria Math"/>
              </a:rPr>
              <a:t>A word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</a:rPr>
              <a:t> is </a:t>
            </a:r>
            <a:r>
              <a:rPr lang="en-US" i="1" dirty="0" smtClean="0">
                <a:solidFill>
                  <a:srgbClr val="0070C0"/>
                </a:solidFill>
                <a:ea typeface="Cambria Math" pitchFamily="18" charset="0"/>
              </a:rPr>
              <a:t>accepted</a:t>
            </a:r>
            <a:r>
              <a:rPr lang="en-US" dirty="0" smtClean="0">
                <a:ea typeface="Cambria Math" pitchFamily="18" charset="0"/>
              </a:rPr>
              <a:t> if and only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where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30000" dirty="0" smtClean="0">
                <a:latin typeface="Cambria Math"/>
                <a:ea typeface="Cambria Math"/>
              </a:rPr>
              <a:t>*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is reflexive and transitive closure of </a:t>
            </a:r>
            <a:r>
              <a:rPr lang="en-US" i="1" dirty="0" smtClean="0">
                <a:latin typeface="Cambria Math"/>
                <a:ea typeface="Cambria Math"/>
              </a:rPr>
              <a:t>⊢</a:t>
            </a:r>
            <a:r>
              <a:rPr lang="en-US" i="1" baseline="-25000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ea typeface="Cambria Math" pitchFamily="18" charset="0"/>
              </a:rPr>
              <a:t>-automaton</a:t>
            </a:r>
            <a:r>
              <a:rPr lang="en-US" dirty="0" smtClean="0"/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recognizes</a:t>
            </a:r>
            <a:r>
              <a:rPr lang="en-US" dirty="0" smtClean="0"/>
              <a:t> the 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L(M) = {w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dirty="0" smtClean="0">
                <a:latin typeface="Cambria Math"/>
                <a:ea typeface="Cambria Math"/>
              </a:rPr>
              <a:t>*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M accepts w}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baseline="-25000" dirty="0" smtClean="0">
                <a:latin typeface="Cambria Math"/>
                <a:ea typeface="Cambria Math"/>
              </a:rPr>
              <a:t>≥1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/>
              <a:t> we will denote the </a:t>
            </a:r>
            <a:r>
              <a:rPr lang="en-US" dirty="0" smtClean="0">
                <a:solidFill>
                  <a:srgbClr val="7030A0"/>
                </a:solidFill>
              </a:rPr>
              <a:t>class of all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clearing restarting automata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Similarly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 denotes the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class of all languages</a:t>
            </a:r>
            <a:r>
              <a:rPr lang="en-US" dirty="0" smtClean="0">
                <a:ea typeface="Cambria Math" pitchFamily="18" charset="0"/>
              </a:rPr>
              <a:t> accepted by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-automata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ℒ(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baseline="-25000" dirty="0" smtClean="0">
                <a:latin typeface="Cambria Math"/>
                <a:ea typeface="Cambria Math"/>
              </a:rPr>
              <a:t>≥1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ℒ(k-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b="1" dirty="0" smtClean="0">
                <a:ea typeface="Cambria Math" pitchFamily="18" charset="0"/>
              </a:rPr>
              <a:t>Note</a:t>
            </a:r>
            <a:r>
              <a:rPr lang="en-US" dirty="0" smtClean="0">
                <a:ea typeface="Cambria Math" pitchFamily="18" charset="0"/>
              </a:rPr>
              <a:t>: For every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 M: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ea typeface="Cambria Math" pitchFamily="18" charset="0"/>
              </a:rPr>
              <a:t> </a:t>
            </a:r>
            <a:r>
              <a:rPr lang="en-US" dirty="0" smtClean="0">
                <a:ea typeface="Cambria Math"/>
              </a:rPr>
              <a:t>hence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L(M)</a:t>
            </a:r>
            <a:r>
              <a:rPr lang="en-US" dirty="0" smtClean="0">
                <a:ea typeface="Cambria Math"/>
              </a:rPr>
              <a:t>.</a:t>
            </a:r>
            <a:r>
              <a:rPr lang="en-US" dirty="0" smtClean="0">
                <a:ea typeface="Cambria Math" pitchFamily="18" charset="0"/>
              </a:rPr>
              <a:t> If we say that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-RA M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recognizes a language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dirty="0" smtClean="0">
                <a:ea typeface="Cambria Math" pitchFamily="18" charset="0"/>
              </a:rPr>
              <a:t>, we mean that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L(M) = L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∪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err="1" smtClean="0">
                <a:solidFill>
                  <a:srgbClr val="7030A0"/>
                </a:solidFill>
              </a:rPr>
              <a:t>-clearing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</a:t>
            </a:r>
            <a:r>
              <a:rPr lang="en-US" i="1" dirty="0" smtClean="0">
                <a:ea typeface="Cambria Math" pitchFamily="18" charset="0"/>
              </a:rPr>
              <a:t>alphabet</a:t>
            </a:r>
            <a:r>
              <a:rPr lang="en-US" dirty="0" smtClean="0"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is a finite set of </a:t>
            </a:r>
            <a:r>
              <a:rPr lang="en-US" i="1" dirty="0" smtClean="0">
                <a:ea typeface="Cambria Math"/>
              </a:rPr>
              <a:t>instructions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n-US" i="1" dirty="0" err="1" smtClean="0">
                <a:latin typeface="Cambria Math"/>
                <a:ea typeface="Cambria Math"/>
              </a:rPr>
              <a:t>LC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y</a:t>
            </a:r>
            <a:r>
              <a:rPr lang="en-US" i="1" dirty="0" smtClean="0">
                <a:latin typeface="Cambria Math"/>
                <a:ea typeface="Cambria Math"/>
              </a:rPr>
              <a:t> ∊ </a:t>
            </a:r>
            <a:r>
              <a:rPr lang="en-US" i="1" dirty="0" err="1" smtClean="0">
                <a:latin typeface="Cambria Math"/>
                <a:ea typeface="Cambria Math"/>
              </a:rPr>
              <a:t>RC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z 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+</a:t>
            </a:r>
            <a:r>
              <a:rPr lang="en-US" dirty="0" smtClean="0">
                <a:ea typeface="Cambria Math"/>
              </a:rPr>
              <a:t>,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left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LC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.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endParaRPr lang="en-US" i="1" dirty="0" smtClean="0">
              <a:latin typeface="Cambria Math"/>
              <a:ea typeface="Cambria Math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right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RC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</a:t>
            </a:r>
            <a:r>
              <a:rPr lang="en-US" i="1" dirty="0" smtClean="0"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cl</a:t>
            </a:r>
            <a:r>
              <a:rPr lang="en-US" i="1" dirty="0" smtClean="0">
                <a:latin typeface="Cambria Math"/>
                <a:ea typeface="Cambria Math"/>
              </a:rPr>
              <a:t>-RA M = ({a, b, c},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Rc1 = (a, 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n-US" i="1" dirty="0" smtClean="0">
                <a:latin typeface="Cambria Math"/>
                <a:ea typeface="Cambria Math"/>
              </a:rPr>
              <a:t>c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 = (a, 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latin typeface="Cambria Math"/>
                <a:ea typeface="Cambria Math"/>
              </a:rPr>
              <a:t>$)</a:t>
            </a:r>
            <a:endParaRPr lang="en-US" i="1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cl</a:t>
            </a:r>
            <a:r>
              <a:rPr lang="en-US" i="1" dirty="0" smtClean="0">
                <a:latin typeface="Cambria Math"/>
                <a:ea typeface="Cambria Math"/>
              </a:rPr>
              <a:t>-RA M = ({a, b, c},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Rc1 = (a, 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n-US" i="1" dirty="0" smtClean="0">
                <a:latin typeface="Cambria Math"/>
                <a:ea typeface="Cambria Math"/>
              </a:rPr>
              <a:t>c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 = (a, 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Rc1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bb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cl</a:t>
            </a:r>
            <a:r>
              <a:rPr lang="en-US" i="1" dirty="0" smtClean="0">
                <a:latin typeface="Cambria Math"/>
                <a:ea typeface="Cambria Math"/>
              </a:rPr>
              <a:t>-RA M = ({a, b, c},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Rc1 = (a, 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n-US" i="1" dirty="0" smtClean="0">
                <a:latin typeface="Cambria Math"/>
                <a:ea typeface="Cambria Math"/>
              </a:rPr>
              <a:t>c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 = (a, 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aaacbbb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Rc1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u="sng" dirty="0" smtClean="0">
                <a:latin typeface="Cambria Math"/>
                <a:ea typeface="Cambria Math"/>
              </a:rPr>
              <a:t>b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baseline="30000" dirty="0" smtClean="0">
                <a:latin typeface="Cambria Math"/>
                <a:ea typeface="Cambria Math"/>
              </a:rPr>
              <a:t>Δ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/>
                <a:ea typeface="Cambria Math"/>
              </a:rPr>
              <a:t> 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 = {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cb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| n </a:t>
            </a:r>
            <a:r>
              <a:rPr lang="en-US" i="1" dirty="0" smtClean="0">
                <a:latin typeface="Cambria Math"/>
                <a:ea typeface="Cambria Math"/>
              </a:rPr>
              <a:t>≥ 0}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Can be recognized by the </a:t>
            </a:r>
            <a:r>
              <a:rPr lang="en-US" i="1" dirty="0" smtClean="0">
                <a:latin typeface="Cambria Math"/>
                <a:ea typeface="Cambria Math"/>
              </a:rPr>
              <a:t>1-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cl</a:t>
            </a:r>
            <a:r>
              <a:rPr lang="en-US" i="1" dirty="0" smtClean="0">
                <a:latin typeface="Cambria Math"/>
                <a:ea typeface="Cambria Math"/>
              </a:rPr>
              <a:t>-RA M = ({a, b, c}, I)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where the instructions </a:t>
            </a:r>
            <a:r>
              <a:rPr lang="en-US" i="1" dirty="0" smtClean="0"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are:</a:t>
            </a:r>
            <a:endParaRPr lang="en-US" baseline="-25000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Rc1 = (a, 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n-US" i="1" dirty="0" smtClean="0">
                <a:latin typeface="Cambria Math"/>
                <a:ea typeface="Cambria Math"/>
              </a:rPr>
              <a:t>c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 = (a, 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b), R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 = (</a:t>
            </a:r>
            <a:r>
              <a:rPr lang="en-US" i="1" dirty="0" smtClean="0">
                <a:latin typeface="Cambria Math"/>
                <a:ea typeface="Cambria Math"/>
              </a:rPr>
              <a:t>¢,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i="1" dirty="0" smtClean="0">
                <a:latin typeface="Cambria Math"/>
                <a:ea typeface="Cambria Math"/>
              </a:rPr>
              <a:t>, $)</a:t>
            </a:r>
          </a:p>
          <a:p>
            <a:r>
              <a:rPr lang="en-US" dirty="0" smtClean="0">
                <a:ea typeface="Cambria Math" pitchFamily="18" charset="0"/>
              </a:rPr>
              <a:t>For instance:</a:t>
            </a:r>
          </a:p>
          <a:p>
            <a:pPr lvl="1"/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aaacbbb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Rc1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/>
                <a:ea typeface="Cambria Math"/>
              </a:rPr>
              <a:t>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baseline="30000" dirty="0" smtClean="0">
                <a:latin typeface="Cambria Math"/>
                <a:ea typeface="Cambria Math"/>
              </a:rPr>
              <a:t>Δ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smtClean="0">
                <a:latin typeface="Cambria Math"/>
                <a:ea typeface="Cambria Math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u="sng" dirty="0" smtClean="0">
                <a:latin typeface="Cambria Math"/>
                <a:ea typeface="Cambria Math"/>
              </a:rPr>
              <a:t>b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l-GR" i="1" baseline="30000" dirty="0" smtClean="0">
                <a:latin typeface="Cambria Math"/>
                <a:ea typeface="Cambria Math"/>
              </a:rPr>
              <a:t>Δ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 .</a:t>
            </a:r>
          </a:p>
          <a:p>
            <a:r>
              <a:rPr lang="en-US" dirty="0" smtClean="0">
                <a:ea typeface="Cambria Math"/>
              </a:rPr>
              <a:t>Now we see that the word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aaacbbb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smtClean="0">
                <a:solidFill>
                  <a:srgbClr val="0070C0"/>
                </a:solidFill>
                <a:ea typeface="Cambria Math"/>
              </a:rPr>
              <a:t>accepted</a:t>
            </a:r>
            <a:r>
              <a:rPr lang="en-US" dirty="0" smtClean="0">
                <a:ea typeface="Cambria Math"/>
              </a:rPr>
              <a:t> because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aaacbbb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λ</a:t>
            </a:r>
            <a:r>
              <a:rPr lang="en-US" dirty="0" smtClean="0">
                <a:ea typeface="Cambria Math"/>
              </a:rPr>
              <a:t>.</a:t>
            </a:r>
            <a:endParaRPr lang="en-US" i="1" dirty="0" smtClean="0">
              <a:solidFill>
                <a:srgbClr val="0070C0"/>
              </a:solidFill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CFL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recognized by a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CFL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recognized by a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Idea</a:t>
            </a:r>
            <a:r>
              <a:rPr lang="en-US" dirty="0" smtClean="0">
                <a:ea typeface="Cambria Math"/>
              </a:rPr>
              <a:t>. Suppose that we have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∊ H</a:t>
            </a:r>
            <a:r>
              <a:rPr lang="en-US" dirty="0" smtClean="0">
                <a:ea typeface="Cambria Math"/>
              </a:rPr>
              <a:t>:</a:t>
            </a:r>
          </a:p>
          <a:p>
            <a:pPr lvl="1">
              <a:buNone/>
            </a:pPr>
            <a:r>
              <a:rPr lang="en-US" b="1" dirty="0" smtClean="0">
                <a:ea typeface="Cambria Math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  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CFL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recognized by a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Idea</a:t>
            </a:r>
            <a:r>
              <a:rPr lang="en-US" dirty="0" smtClean="0">
                <a:ea typeface="Cambria Math"/>
              </a:rPr>
              <a:t>. Suppose that we have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∊ H</a:t>
            </a:r>
            <a:r>
              <a:rPr lang="en-US" dirty="0" smtClean="0">
                <a:ea typeface="Cambria Math"/>
              </a:rPr>
              <a:t>:</a:t>
            </a:r>
          </a:p>
          <a:p>
            <a:pPr lvl="1">
              <a:buNone/>
            </a:pPr>
            <a:r>
              <a:rPr lang="en-US" b="1" dirty="0" smtClean="0">
                <a:ea typeface="Cambria Math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  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lvl="1"/>
            <a:r>
              <a:rPr lang="en-US" dirty="0" smtClean="0">
                <a:ea typeface="Cambria Math"/>
              </a:rPr>
              <a:t>In the </a:t>
            </a:r>
            <a:r>
              <a:rPr lang="en-US" i="1" dirty="0" smtClean="0">
                <a:ea typeface="Cambria Math"/>
              </a:rPr>
              <a:t>first phase </a:t>
            </a:r>
            <a:r>
              <a:rPr lang="en-US" dirty="0" smtClean="0">
                <a:ea typeface="Cambria Math"/>
              </a:rPr>
              <a:t>we start with deleting letters ( from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ea typeface="Cambria Math" pitchFamily="18" charset="0"/>
              </a:rPr>
              <a:t> )</a:t>
            </a:r>
            <a:r>
              <a:rPr lang="en-US" dirty="0" smtClean="0">
                <a:ea typeface="Cambria Math"/>
              </a:rPr>
              <a:t> from the right side of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dirty="0" smtClean="0">
                <a:ea typeface="Cambria Math"/>
              </a:rPr>
              <a:t> and from the left and right sides of the letters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CFL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recognized by a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Idea</a:t>
            </a:r>
            <a:r>
              <a:rPr lang="en-US" dirty="0" smtClean="0">
                <a:ea typeface="Cambria Math"/>
              </a:rPr>
              <a:t>. Suppose that we have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∊ H</a:t>
            </a:r>
            <a:r>
              <a:rPr lang="en-US" dirty="0" smtClean="0">
                <a:ea typeface="Cambria Math"/>
              </a:rPr>
              <a:t>:</a:t>
            </a:r>
          </a:p>
          <a:p>
            <a:pPr lvl="1">
              <a:buNone/>
            </a:pPr>
            <a:r>
              <a:rPr lang="en-US" b="1" dirty="0" smtClean="0">
                <a:ea typeface="Cambria Math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  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lvl="1"/>
            <a:r>
              <a:rPr lang="en-US" dirty="0" smtClean="0">
                <a:ea typeface="Cambria Math"/>
              </a:rPr>
              <a:t>In the </a:t>
            </a:r>
            <a:r>
              <a:rPr lang="en-US" i="1" dirty="0" smtClean="0">
                <a:ea typeface="Cambria Math"/>
              </a:rPr>
              <a:t>first phase </a:t>
            </a:r>
            <a:r>
              <a:rPr lang="en-US" dirty="0" smtClean="0">
                <a:ea typeface="Cambria Math"/>
              </a:rPr>
              <a:t>we start with deleting letters ( from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ea typeface="Cambria Math" pitchFamily="18" charset="0"/>
              </a:rPr>
              <a:t> )</a:t>
            </a:r>
            <a:r>
              <a:rPr lang="en-US" dirty="0" smtClean="0">
                <a:ea typeface="Cambria Math"/>
              </a:rPr>
              <a:t> from the right side of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dirty="0" smtClean="0">
                <a:ea typeface="Cambria Math"/>
              </a:rPr>
              <a:t> and from the left and right sides of the letters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 soon as we think that we have the following word: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cd  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dirty="0" smtClean="0">
                <a:ea typeface="Cambria Math"/>
              </a:rPr>
              <a:t>, we introduce the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>
                <a:ea typeface="Cambria Math" pitchFamily="18" charset="0"/>
              </a:rPr>
              <a:t> symbols:</a:t>
            </a:r>
            <a:r>
              <a:rPr lang="en-US" dirty="0" smtClean="0">
                <a:ea typeface="Cambria Math"/>
              </a:rPr>
              <a:t> 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endParaRPr lang="en-US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Greibach’s</a:t>
            </a:r>
            <a:r>
              <a:rPr lang="en-US" dirty="0" smtClean="0"/>
              <a:t> Hardest CFL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Greibach’s</a:t>
            </a:r>
            <a:r>
              <a:rPr lang="en-US" dirty="0" smtClean="0">
                <a:solidFill>
                  <a:srgbClr val="7030A0"/>
                </a:solidFill>
              </a:rPr>
              <a:t> Hardest CFL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dirty="0" smtClean="0"/>
              <a:t> is recognized by a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1-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lvl="1"/>
            <a:r>
              <a:rPr lang="en-US" b="1" dirty="0" smtClean="0">
                <a:ea typeface="Cambria Math"/>
              </a:rPr>
              <a:t>Idea</a:t>
            </a:r>
            <a:r>
              <a:rPr lang="en-US" dirty="0" smtClean="0">
                <a:ea typeface="Cambria Math"/>
              </a:rPr>
              <a:t>. Suppose that we have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en-US" i="1" dirty="0" smtClean="0">
                <a:latin typeface="Cambria Math"/>
                <a:ea typeface="Cambria Math"/>
              </a:rPr>
              <a:t>∊ H</a:t>
            </a:r>
            <a:r>
              <a:rPr lang="en-US" dirty="0" smtClean="0">
                <a:ea typeface="Cambria Math"/>
              </a:rPr>
              <a:t>:</a:t>
            </a:r>
          </a:p>
          <a:p>
            <a:pPr lvl="1">
              <a:buNone/>
            </a:pPr>
            <a:r>
              <a:rPr lang="en-US" b="1" dirty="0" smtClean="0">
                <a:ea typeface="Cambria Math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w =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  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cz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lvl="1"/>
            <a:r>
              <a:rPr lang="en-US" dirty="0" smtClean="0">
                <a:ea typeface="Cambria Math"/>
              </a:rPr>
              <a:t>In the </a:t>
            </a:r>
            <a:r>
              <a:rPr lang="en-US" i="1" dirty="0" smtClean="0">
                <a:ea typeface="Cambria Math"/>
              </a:rPr>
              <a:t>first phase </a:t>
            </a:r>
            <a:r>
              <a:rPr lang="en-US" dirty="0" smtClean="0">
                <a:ea typeface="Cambria Math"/>
              </a:rPr>
              <a:t>we start with deleting letters ( from the alphabet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ea typeface="Cambria Math" pitchFamily="18" charset="0"/>
              </a:rPr>
              <a:t> )</a:t>
            </a:r>
            <a:r>
              <a:rPr lang="en-US" dirty="0" smtClean="0">
                <a:ea typeface="Cambria Math"/>
              </a:rPr>
              <a:t> from the right side of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dirty="0" smtClean="0">
                <a:ea typeface="Cambria Math"/>
              </a:rPr>
              <a:t> and from the left and right sides of the letters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 soon as we think that we have the following word: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cd  cy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cd…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cd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dirty="0" smtClean="0">
                <a:ea typeface="Cambria Math"/>
              </a:rPr>
              <a:t>, we introduce the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>
                <a:ea typeface="Cambria Math" pitchFamily="18" charset="0"/>
              </a:rPr>
              <a:t> symbols:</a:t>
            </a:r>
            <a:r>
              <a:rPr lang="en-US" dirty="0" smtClean="0">
                <a:ea typeface="Cambria Math"/>
              </a:rPr>
              <a:t> 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</a:p>
          <a:p>
            <a:pPr lvl="1"/>
            <a:r>
              <a:rPr lang="en-US" dirty="0" smtClean="0">
                <a:ea typeface="Cambria Math"/>
              </a:rPr>
              <a:t>In the </a:t>
            </a:r>
            <a:r>
              <a:rPr lang="en-US" i="1" dirty="0" smtClean="0">
                <a:ea typeface="Cambria Math"/>
              </a:rPr>
              <a:t>second phase</a:t>
            </a:r>
            <a:r>
              <a:rPr lang="en-US" dirty="0" smtClean="0">
                <a:ea typeface="Cambria Math"/>
              </a:rPr>
              <a:t> we check if </a:t>
            </a:r>
            <a:r>
              <a:rPr lang="en-US" i="1" dirty="0" smtClean="0">
                <a:latin typeface="Cambria Math"/>
                <a:ea typeface="Cambria Math"/>
              </a:rPr>
              <a:t>y</a:t>
            </a:r>
            <a:r>
              <a:rPr lang="en-US" i="1" baseline="-25000" dirty="0" smtClean="0">
                <a:latin typeface="Cambria Math"/>
                <a:ea typeface="Cambria Math"/>
              </a:rPr>
              <a:t>1</a:t>
            </a:r>
            <a:r>
              <a:rPr lang="en-US" i="1" dirty="0" smtClean="0">
                <a:latin typeface="Cambria Math"/>
                <a:ea typeface="Cambria Math"/>
              </a:rPr>
              <a:t>y</a:t>
            </a:r>
            <a:r>
              <a:rPr lang="en-US" i="1" baseline="-25000" dirty="0" smtClean="0">
                <a:latin typeface="Cambria Math"/>
                <a:ea typeface="Cambria Math"/>
              </a:rPr>
              <a:t>2</a:t>
            </a:r>
            <a:r>
              <a:rPr lang="en-US" i="1" dirty="0" smtClean="0">
                <a:latin typeface="Cambria Math"/>
                <a:ea typeface="Cambria Math"/>
              </a:rPr>
              <a:t>…</a:t>
            </a:r>
            <a:r>
              <a:rPr lang="en-US" i="1" dirty="0" err="1" smtClean="0">
                <a:latin typeface="Cambria Math"/>
                <a:ea typeface="Cambria Math"/>
              </a:rPr>
              <a:t>y</a:t>
            </a:r>
            <a:r>
              <a:rPr lang="en-US" i="1" baseline="-25000" dirty="0" err="1" smtClean="0">
                <a:latin typeface="Cambria Math"/>
                <a:ea typeface="Cambria Math"/>
              </a:rPr>
              <a:t>n</a:t>
            </a:r>
            <a:r>
              <a:rPr lang="en-US" i="1" dirty="0" smtClean="0">
                <a:latin typeface="Cambria Math"/>
                <a:ea typeface="Cambria Math"/>
              </a:rPr>
              <a:t> ∊ #D</a:t>
            </a:r>
            <a:r>
              <a:rPr lang="en-US" i="1" baseline="-25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ea typeface="Cambria Math"/>
              </a:rPr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Let </a:t>
            </a:r>
            <a:r>
              <a:rPr lang="sk-SK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i="1" dirty="0" err="1" smtClean="0"/>
              <a:t>positive</a:t>
            </a:r>
            <a:r>
              <a:rPr lang="sk-SK" i="1" dirty="0" smtClean="0"/>
              <a:t> </a:t>
            </a:r>
            <a:r>
              <a:rPr lang="sk-SK" i="1" dirty="0" err="1" smtClean="0"/>
              <a:t>integer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sk-SK" dirty="0" err="1" smtClean="0">
                <a:solidFill>
                  <a:srgbClr val="7030A0"/>
                </a:solidFill>
              </a:rPr>
              <a:t>-clearing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restarting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automaton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-automaton</a:t>
            </a:r>
            <a:r>
              <a:rPr lang="en-US" dirty="0" smtClean="0"/>
              <a:t> for short) is a couple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, where: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dirty="0" smtClean="0">
                <a:ea typeface="Cambria Math" pitchFamily="18" charset="0"/>
              </a:rPr>
              <a:t> is a finite nonempty </a:t>
            </a:r>
            <a:r>
              <a:rPr lang="en-US" i="1" dirty="0" smtClean="0">
                <a:ea typeface="Cambria Math" pitchFamily="18" charset="0"/>
              </a:rPr>
              <a:t>alphabet</a:t>
            </a:r>
            <a:r>
              <a:rPr lang="en-US" dirty="0" smtClean="0"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¢, $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I</a:t>
            </a:r>
            <a:r>
              <a:rPr lang="en-US" dirty="0" smtClean="0">
                <a:ea typeface="Cambria Math"/>
              </a:rPr>
              <a:t> is a finite set of </a:t>
            </a:r>
            <a:r>
              <a:rPr lang="en-US" i="1" dirty="0" smtClean="0">
                <a:ea typeface="Cambria Math"/>
              </a:rPr>
              <a:t>instructions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z, 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∊ </a:t>
            </a:r>
            <a:r>
              <a:rPr lang="en-US" i="1" dirty="0" err="1" smtClean="0">
                <a:latin typeface="Cambria Math"/>
                <a:ea typeface="Cambria Math"/>
              </a:rPr>
              <a:t>LC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Cambria Math"/>
                <a:ea typeface="Cambria Math"/>
              </a:rPr>
              <a:t>y</a:t>
            </a:r>
            <a:r>
              <a:rPr lang="en-US" i="1" dirty="0" smtClean="0">
                <a:latin typeface="Cambria Math"/>
                <a:ea typeface="Cambria Math"/>
              </a:rPr>
              <a:t> ∊ </a:t>
            </a:r>
            <a:r>
              <a:rPr lang="en-US" i="1" dirty="0" err="1" smtClean="0">
                <a:latin typeface="Cambria Math"/>
                <a:ea typeface="Cambria Math"/>
              </a:rPr>
              <a:t>RC</a:t>
            </a:r>
            <a:r>
              <a:rPr lang="en-US" i="1" baseline="-25000" dirty="0" err="1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, z ∊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+</a:t>
            </a:r>
            <a:r>
              <a:rPr lang="en-US" dirty="0" smtClean="0">
                <a:ea typeface="Cambria Math"/>
              </a:rPr>
              <a:t>,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left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LC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.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endParaRPr lang="en-US" i="1" dirty="0" smtClean="0">
              <a:latin typeface="Cambria Math"/>
              <a:ea typeface="Cambria Math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a typeface="Cambria Math"/>
              </a:rPr>
              <a:t>right context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RC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n-US" i="1" baseline="30000" dirty="0" smtClean="0">
                <a:latin typeface="Cambria Math"/>
                <a:ea typeface="Cambria Math"/>
              </a:rPr>
              <a:t>k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∪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l-GR" i="1" dirty="0" smtClean="0">
                <a:latin typeface="Cambria Math"/>
                <a:ea typeface="Cambria Math"/>
              </a:rPr>
              <a:t>Σ</a:t>
            </a:r>
            <a:r>
              <a:rPr lang="el-GR" i="1" baseline="30000" dirty="0" smtClean="0">
                <a:latin typeface="Cambria Math"/>
                <a:ea typeface="Cambria Math"/>
              </a:rPr>
              <a:t>≤</a:t>
            </a:r>
            <a:r>
              <a:rPr lang="en-US" i="1" baseline="30000" dirty="0" smtClean="0">
                <a:latin typeface="Cambria Math"/>
                <a:ea typeface="Cambria Math"/>
              </a:rPr>
              <a:t>k-1</a:t>
            </a:r>
            <a:r>
              <a:rPr lang="en-US" i="1" dirty="0" smtClean="0">
                <a:latin typeface="Cambria Math"/>
                <a:ea typeface="Cambria Math"/>
              </a:rPr>
              <a:t>.$</a:t>
            </a:r>
          </a:p>
          <a:p>
            <a:pPr lvl="1"/>
            <a:r>
              <a:rPr lang="en-US" dirty="0" smtClean="0">
                <a:ea typeface="Cambria Math"/>
              </a:rPr>
              <a:t>The special symbols: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dirty="0" smtClean="0">
                <a:ea typeface="Cambria Math"/>
              </a:rPr>
              <a:t> are called </a:t>
            </a:r>
            <a:r>
              <a:rPr lang="en-US" i="1" dirty="0" smtClean="0">
                <a:solidFill>
                  <a:srgbClr val="0070C0"/>
                </a:solidFill>
                <a:ea typeface="Cambria Math"/>
              </a:rPr>
              <a:t>sentinels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solidFill>
                <a:srgbClr val="0070C0"/>
              </a:solidFill>
              <a:ea typeface="Cambria Math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recognizing Hardest CFL 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 pitchFamily="18" charset="0"/>
              </a:rPr>
              <a:t>Suppose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solidFill>
                  <a:srgbClr val="7030A0"/>
                </a:solidFill>
                <a:ea typeface="Cambria Math"/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Γ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∪ {d,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04800" y="2209800"/>
          <a:ext cx="8534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84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first phase: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second phase:</a:t>
                      </a:r>
                    </a:p>
                  </a:txBody>
                  <a:tcPr/>
                </a:tc>
              </a:tr>
              <a:tr h="1544657">
                <a:tc>
                  <a:txBody>
                    <a:bodyPr/>
                    <a:lstStyle/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→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d)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(d,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c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cdc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Wingdings" pitchFamily="2" charset="2"/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u="sng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 startAt="7"/>
                        <a:tabLst/>
                        <a:defRPr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Σ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– {c},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(¢,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#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$)</a:t>
                      </a:r>
                      <a:endParaRPr lang="en-US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recognizing Hardest CFL 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 pitchFamily="18" charset="0"/>
              </a:rPr>
              <a:t>Suppose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solidFill>
                  <a:srgbClr val="7030A0"/>
                </a:solidFill>
                <a:ea typeface="Cambria Math"/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Γ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∪ {d,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fact, there is no such thing as a </a:t>
            </a:r>
            <a:r>
              <a:rPr lang="en-US" i="1" dirty="0" smtClean="0">
                <a:ea typeface="Cambria Math"/>
              </a:rPr>
              <a:t>first phase</a:t>
            </a:r>
            <a:r>
              <a:rPr lang="en-US" dirty="0" smtClean="0">
                <a:ea typeface="Cambria Math"/>
              </a:rPr>
              <a:t> or a </a:t>
            </a:r>
            <a:r>
              <a:rPr lang="en-US" i="1" dirty="0" smtClean="0">
                <a:ea typeface="Cambria Math"/>
              </a:rPr>
              <a:t>second phase</a:t>
            </a:r>
            <a:r>
              <a:rPr lang="en-US" dirty="0" smtClean="0">
                <a:ea typeface="Cambria Math"/>
              </a:rPr>
              <a:t>. We have only instructions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04800" y="2209800"/>
          <a:ext cx="8534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84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first phase: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second phase:</a:t>
                      </a:r>
                    </a:p>
                  </a:txBody>
                  <a:tcPr/>
                </a:tc>
              </a:tr>
              <a:tr h="1544657">
                <a:tc>
                  <a:txBody>
                    <a:bodyPr/>
                    <a:lstStyle/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→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d)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(d,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c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cdc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Wingdings" pitchFamily="2" charset="2"/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u="sng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 startAt="7"/>
                        <a:tabLst/>
                        <a:defRPr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Σ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– {c},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(¢,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#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$)</a:t>
                      </a:r>
                      <a:endParaRPr lang="en-US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recognizing Hardest CFL 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Cambria Math" pitchFamily="18" charset="0"/>
              </a:rPr>
              <a:t>Suppose </a:t>
            </a:r>
            <a:r>
              <a:rPr lang="el-GR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{a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#, c}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∉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dirty="0" smtClean="0">
                <a:solidFill>
                  <a:srgbClr val="7030A0"/>
                </a:solidFill>
                <a:ea typeface="Cambria Math"/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Γ =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 ∪ {d,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/>
              </a:rPr>
              <a:t>.</a:t>
            </a: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fact, there is no such thing as a </a:t>
            </a:r>
            <a:r>
              <a:rPr lang="en-US" i="1" dirty="0" smtClean="0">
                <a:ea typeface="Cambria Math"/>
              </a:rPr>
              <a:t>first phase</a:t>
            </a:r>
            <a:r>
              <a:rPr lang="en-US" dirty="0" smtClean="0">
                <a:ea typeface="Cambria Math"/>
              </a:rPr>
              <a:t> or a </a:t>
            </a:r>
            <a:r>
              <a:rPr lang="en-US" i="1" dirty="0" smtClean="0">
                <a:ea typeface="Cambria Math"/>
              </a:rPr>
              <a:t>second phase</a:t>
            </a:r>
            <a:r>
              <a:rPr lang="en-US" dirty="0" smtClean="0">
                <a:ea typeface="Cambria Math"/>
              </a:rPr>
              <a:t>. We have only instructions.</a:t>
            </a:r>
          </a:p>
          <a:p>
            <a:r>
              <a:rPr lang="en-US" u="sng" dirty="0" smtClean="0">
                <a:ea typeface="Cambria Math"/>
              </a:rPr>
              <a:t>Theorem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en-US" i="1" dirty="0" smtClean="0">
                <a:latin typeface="Cambria Math"/>
                <a:ea typeface="Cambria Math"/>
              </a:rPr>
              <a:t>⊆ L(M),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en-US" i="1" dirty="0" smtClean="0">
                <a:latin typeface="Cambria Math"/>
                <a:ea typeface="Cambria Math"/>
              </a:rPr>
              <a:t>⊇ L(M)</a:t>
            </a:r>
            <a:r>
              <a:rPr lang="en-US" dirty="0" smtClean="0">
                <a:ea typeface="Cambria Math"/>
              </a:rPr>
              <a:t>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04800" y="2209800"/>
          <a:ext cx="8534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84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first phase: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a typeface="Cambria Math"/>
                        </a:rPr>
                        <a:t>Instructions for the second phase:</a:t>
                      </a:r>
                    </a:p>
                  </a:txBody>
                  <a:tcPr/>
                </a:tc>
              </a:tr>
              <a:tr h="1544657">
                <a:tc>
                  <a:txBody>
                    <a:bodyPr/>
                    <a:lstStyle/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→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d)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(d,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(¢, c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cdc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})</a:t>
                      </a:r>
                    </a:p>
                    <a:p>
                      <a:pPr marL="342900" lvl="0" indent="-342900" algn="l">
                        <a:buAutoNum type="arabicParenBoth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Σ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∪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{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},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cd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 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Wingdings" pitchFamily="2" charset="2"/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u="sng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 startAt="7"/>
                        <a:tabLst/>
                        <a:defRPr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, 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Δ</a:t>
                      </a:r>
                      <a:r>
                        <a:rPr lang="en-US" u="sng" baseline="0" dirty="0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→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Δ, </a:t>
                      </a:r>
                      <a:r>
                        <a:rPr lang="el-GR" baseline="0" dirty="0" smtClean="0">
                          <a:latin typeface="Cambria Math" pitchFamily="18" charset="0"/>
                          <a:ea typeface="Cambria Math" pitchFamily="18" charset="0"/>
                        </a:rPr>
                        <a:t>Γ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– {#})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Σ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– {c},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)</a:t>
                      </a:r>
                    </a:p>
                    <a:p>
                      <a:pPr marL="342900" lvl="0" indent="-342900" algn="l">
                        <a:buAutoNum type="arabicParenBoth" startAt="7"/>
                      </a:pP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(¢,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#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Δ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→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, $)</a:t>
                      </a:r>
                      <a:endParaRPr lang="en-US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v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1,2 …, n</a:t>
            </a:r>
            <a:r>
              <a:rPr lang="en-US" dirty="0" smtClean="0"/>
              <a:t> be a list of </a:t>
            </a:r>
            <a:r>
              <a:rPr lang="en-US" dirty="0" smtClean="0">
                <a:solidFill>
                  <a:srgbClr val="0070C0"/>
                </a:solidFill>
              </a:rPr>
              <a:t>known reductions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v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1,2 …, n</a:t>
            </a:r>
            <a:r>
              <a:rPr lang="en-US" dirty="0" smtClean="0"/>
              <a:t> be a list of </a:t>
            </a:r>
            <a:r>
              <a:rPr lang="en-US" dirty="0" smtClean="0">
                <a:solidFill>
                  <a:srgbClr val="0070C0"/>
                </a:solidFill>
              </a:rPr>
              <a:t>known reductions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algorithm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machine learning</a:t>
            </a:r>
            <a:r>
              <a:rPr lang="en-US" dirty="0" smtClean="0"/>
              <a:t> the unknown clearing restarting automaton can be outlined as follows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v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1,2 …, n</a:t>
            </a:r>
            <a:r>
              <a:rPr lang="en-US" dirty="0" smtClean="0"/>
              <a:t> be a list of </a:t>
            </a:r>
            <a:r>
              <a:rPr lang="en-US" dirty="0" smtClean="0">
                <a:solidFill>
                  <a:srgbClr val="0070C0"/>
                </a:solidFill>
              </a:rPr>
              <a:t>known reductions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algorithm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machine learning</a:t>
            </a:r>
            <a:r>
              <a:rPr lang="en-US" dirty="0" smtClean="0"/>
              <a:t> the unknown clearing restarting automaton can be outlined as follows: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1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:= 1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v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1,2 …, n</a:t>
            </a:r>
            <a:r>
              <a:rPr lang="en-US" dirty="0" smtClean="0"/>
              <a:t> be a list of </a:t>
            </a:r>
            <a:r>
              <a:rPr lang="en-US" dirty="0" smtClean="0">
                <a:solidFill>
                  <a:srgbClr val="0070C0"/>
                </a:solidFill>
              </a:rPr>
              <a:t>known reductions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algorithm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machine learning</a:t>
            </a:r>
            <a:r>
              <a:rPr lang="en-US" dirty="0" smtClean="0"/>
              <a:t> the unknown clearing restarting automaton can be outlined as follows: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1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 := 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2</a:t>
            </a:r>
            <a:r>
              <a:rPr lang="en-US" dirty="0" smtClean="0"/>
              <a:t>: For each reduction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 v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/>
              <a:t> choose (</a:t>
            </a:r>
            <a:r>
              <a:rPr lang="en-US" dirty="0" err="1" smtClean="0"/>
              <a:t>nondeterministically</a:t>
            </a:r>
            <a:r>
              <a:rPr lang="en-US" dirty="0" smtClean="0"/>
              <a:t>) a factorization of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, such that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3</a:t>
            </a:r>
            <a:r>
              <a:rPr lang="en-US" dirty="0" smtClean="0"/>
              <a:t>: Construct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/>
              <a:t>, where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= { (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.$) ) |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1, …, n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3</a:t>
            </a:r>
            <a:r>
              <a:rPr lang="en-US" dirty="0" smtClean="0"/>
              <a:t>: Construct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/>
              <a:t>, where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= { (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.$) ) |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1, …, n }</a:t>
            </a:r>
            <a:r>
              <a:rPr lang="en-US" dirty="0" smtClean="0"/>
              <a:t>.</a:t>
            </a:r>
          </a:p>
          <a:p>
            <a:pPr lvl="2"/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 (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, resp.) denotes the </a:t>
            </a:r>
            <a:r>
              <a:rPr lang="en-US" i="1" dirty="0" smtClean="0">
                <a:solidFill>
                  <a:srgbClr val="C00000"/>
                </a:solidFill>
              </a:rPr>
              <a:t>prefix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B050"/>
                </a:solidFill>
              </a:rPr>
              <a:t>suffix</a:t>
            </a:r>
            <a:r>
              <a:rPr lang="en-US" dirty="0" smtClean="0"/>
              <a:t> , resp.) of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of the string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&gt; k</a:t>
            </a:r>
            <a:r>
              <a:rPr lang="en-US" dirty="0" smtClean="0"/>
              <a:t>, or the whole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</a:t>
            </a:r>
            <a:r>
              <a:rPr lang="en-US" i="1" dirty="0" smtClean="0">
                <a:latin typeface="Cambria Math"/>
                <a:ea typeface="Cambria Math"/>
              </a:rPr>
              <a:t>≤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k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Clearing Restarting Automata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3</a:t>
            </a:r>
            <a:r>
              <a:rPr lang="en-US" dirty="0" smtClean="0"/>
              <a:t>: Construct a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i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cl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-RA</a:t>
            </a:r>
            <a:r>
              <a:rPr lang="en-US" dirty="0" smtClean="0">
                <a:solidFill>
                  <a:srgbClr val="0070C0"/>
                </a:solidFill>
                <a:ea typeface="Cambria Math" pitchFamily="18" charset="0"/>
              </a:rPr>
              <a:t>-automaton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 = (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Σ</a:t>
            </a:r>
            <a:r>
              <a:rPr lang="en-US" i="1" dirty="0" smtClean="0">
                <a:solidFill>
                  <a:srgbClr val="0070C0"/>
                </a:solidFill>
                <a:latin typeface="Cambria Math"/>
                <a:ea typeface="Cambria Math"/>
              </a:rPr>
              <a:t>, I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/>
              <a:t>, where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 = { (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latin typeface="Cambria Math"/>
                <a:ea typeface="Cambria Math"/>
              </a:rPr>
              <a:t>¢.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-25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i="1" baseline="-25000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.$) ) | </a:t>
            </a:r>
            <a:r>
              <a:rPr lang="en-US" i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= 1, …, n }</a:t>
            </a:r>
            <a:r>
              <a:rPr lang="en-US" dirty="0" smtClean="0"/>
              <a:t>.</a:t>
            </a:r>
          </a:p>
          <a:p>
            <a:pPr lvl="2"/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Pref</a:t>
            </a:r>
            <a:r>
              <a:rPr lang="en-US" i="1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 (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Suff</a:t>
            </a:r>
            <a:r>
              <a:rPr lang="en-US" i="1" baseline="-250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(u)</a:t>
            </a:r>
            <a:r>
              <a:rPr lang="en-US" dirty="0" smtClean="0"/>
              <a:t>, resp.) denotes the </a:t>
            </a:r>
            <a:r>
              <a:rPr lang="en-US" i="1" dirty="0" smtClean="0">
                <a:solidFill>
                  <a:srgbClr val="C00000"/>
                </a:solidFill>
              </a:rPr>
              <a:t>prefix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B050"/>
                </a:solidFill>
              </a:rPr>
              <a:t>suffix</a:t>
            </a:r>
            <a:r>
              <a:rPr lang="en-US" dirty="0" smtClean="0"/>
              <a:t> , resp.) of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of the string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&gt; k</a:t>
            </a:r>
            <a:r>
              <a:rPr lang="en-US" dirty="0" smtClean="0"/>
              <a:t>, or the whole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/>
              <a:t> in case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|u| </a:t>
            </a:r>
            <a:r>
              <a:rPr lang="en-US" i="1" dirty="0" smtClean="0">
                <a:latin typeface="Cambria Math"/>
                <a:ea typeface="Cambria Math"/>
              </a:rPr>
              <a:t>≤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Step 4</a:t>
            </a:r>
            <a:r>
              <a:rPr lang="en-US" dirty="0" smtClean="0"/>
              <a:t>: Test the automaton </a:t>
            </a: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using any available information e.g. some negative samples of words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2315</TotalTime>
  <Words>8048</Words>
  <Application>Microsoft Office PowerPoint</Application>
  <PresentationFormat>Předvádění na obrazovce (4:3)</PresentationFormat>
  <Paragraphs>927</Paragraphs>
  <Slides>133</Slides>
  <Notes>133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133</vt:i4>
      </vt:variant>
    </vt:vector>
  </HeadingPairs>
  <TitlesOfParts>
    <vt:vector size="134" baseType="lpstr">
      <vt:lpstr>Administrativní</vt:lpstr>
      <vt:lpstr>Clearing Restarting Automata</vt:lpstr>
      <vt:lpstr>About</vt:lpstr>
      <vt:lpstr>About</vt:lpstr>
      <vt:lpstr>About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Motivation</vt:lpstr>
      <vt:lpstr>Motivation</vt:lpstr>
      <vt:lpstr>Motivation</vt:lpstr>
      <vt:lpstr>Example</vt:lpstr>
      <vt:lpstr>Example</vt:lpstr>
      <vt:lpstr>Example</vt:lpstr>
      <vt:lpstr>Example</vt:lpstr>
      <vt:lpstr>Example</vt:lpstr>
      <vt:lpstr>Example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Some Theorems</vt:lpstr>
      <vt:lpstr>Parentheses</vt:lpstr>
      <vt:lpstr>Parentheses</vt:lpstr>
      <vt:lpstr>Parentheses</vt:lpstr>
      <vt:lpstr>Arithmetic Expressions</vt:lpstr>
      <vt:lpstr>Arithmetic Expressions</vt:lpstr>
      <vt:lpstr>Arithmetic Expressions</vt:lpstr>
      <vt:lpstr>Arithmetic Expressions</vt:lpstr>
      <vt:lpstr>Arithmetic Expressions - Example</vt:lpstr>
      <vt:lpstr>Nondeterminism</vt:lpstr>
      <vt:lpstr>Nondeterminism</vt:lpstr>
      <vt:lpstr>Nondeterminism</vt:lpstr>
      <vt:lpstr>Nondeterminism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Greibach’s Hardest CFL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Example</vt:lpstr>
      <vt:lpstr>Example</vt:lpstr>
      <vt:lpstr>Example</vt:lpstr>
      <vt:lpstr>Example</vt:lpstr>
      <vt:lpstr>Example</vt:lpstr>
      <vt:lpstr>Back to Greibach’s Hardest CFL</vt:lpstr>
      <vt:lpstr>Back to Greibach’s Hardest CFL</vt:lpstr>
      <vt:lpstr>Back to Greibach’s Hardest CFL</vt:lpstr>
      <vt:lpstr>Back to Greibach’s Hardest CFL</vt:lpstr>
      <vt:lpstr>Back to Greibach’s Hardest CFL</vt:lpstr>
      <vt:lpstr>Instructions recognizing Hardest CFL H</vt:lpstr>
      <vt:lpstr>Instructions recognizing Hardest CFL H</vt:lpstr>
      <vt:lpstr>Instructions recognizing Hardest CFL H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Clearing Restarting Automata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Learning Non-Context-Free Language</vt:lpstr>
      <vt:lpstr>Conclusion</vt:lpstr>
      <vt:lpstr>Conclusion</vt:lpstr>
      <vt:lpstr>Conclusion</vt:lpstr>
      <vt:lpstr>Conclusion</vt:lpstr>
      <vt:lpstr>Conclusion</vt:lpstr>
      <vt:lpstr>Conclusion</vt:lpstr>
      <vt:lpstr>Open Problems</vt:lpstr>
      <vt:lpstr>Open Problems</vt:lpstr>
      <vt:lpstr>Open Problems</vt:lpstr>
      <vt:lpstr>References</vt:lpstr>
      <vt:lpstr>WEB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Clearing Restarting Automata</dc:title>
  <dc:creator>Peter Cerno</dc:creator>
  <cp:lastModifiedBy>Peter Cerno</cp:lastModifiedBy>
  <cp:revision>120</cp:revision>
  <dcterms:created xsi:type="dcterms:W3CDTF">2009-08-11T15:17:24Z</dcterms:created>
  <dcterms:modified xsi:type="dcterms:W3CDTF">2009-08-15T13:34:36Z</dcterms:modified>
</cp:coreProperties>
</file>