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68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5" r:id="rId37"/>
    <p:sldId id="298" r:id="rId38"/>
    <p:sldId id="296" r:id="rId39"/>
    <p:sldId id="297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2243-F67A-480F-B4F9-344C9C218C1A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7BC-685C-43DC-B423-D7F9D2D757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2243-F67A-480F-B4F9-344C9C218C1A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7BC-685C-43DC-B423-D7F9D2D75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2243-F67A-480F-B4F9-344C9C218C1A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7BC-685C-43DC-B423-D7F9D2D75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2243-F67A-480F-B4F9-344C9C218C1A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7BC-685C-43DC-B423-D7F9D2D75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2243-F67A-480F-B4F9-344C9C218C1A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7BC-685C-43DC-B423-D7F9D2D7573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2243-F67A-480F-B4F9-344C9C218C1A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7BC-685C-43DC-B423-D7F9D2D75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2243-F67A-480F-B4F9-344C9C218C1A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7BC-685C-43DC-B423-D7F9D2D7573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2243-F67A-480F-B4F9-344C9C218C1A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7BC-685C-43DC-B423-D7F9D2D75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2243-F67A-480F-B4F9-344C9C218C1A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7BC-685C-43DC-B423-D7F9D2D75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2243-F67A-480F-B4F9-344C9C218C1A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7BC-685C-43DC-B423-D7F9D2D7573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2243-F67A-480F-B4F9-344C9C218C1A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307BC-685C-43DC-B423-D7F9D2D757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46F2243-F67A-480F-B4F9-344C9C218C1A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CB307BC-685C-43DC-B423-D7F9D2D757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Clearing Restarting Automata and Grammatical Inference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Peter </a:t>
            </a:r>
            <a:r>
              <a:rPr lang="sk-SK" dirty="0" err="1" smtClean="0"/>
              <a:t>Černo</a:t>
            </a:r>
            <a:endParaRPr lang="en-US" dirty="0" smtClean="0"/>
          </a:p>
          <a:p>
            <a:r>
              <a:rPr lang="en-US" sz="1600" dirty="0"/>
              <a:t>Department of Computer Science</a:t>
            </a:r>
          </a:p>
          <a:p>
            <a:r>
              <a:rPr lang="en-US" sz="1600" dirty="0"/>
              <a:t>Charles </a:t>
            </a:r>
            <a:r>
              <a:rPr lang="en-US" sz="1600" dirty="0" smtClean="0"/>
              <a:t>University in Prague, </a:t>
            </a:r>
            <a:r>
              <a:rPr lang="en-US" sz="1600" dirty="0"/>
              <a:t>Faculty of Mathematics and Physics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8811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Clearing Restarting Automata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Clearing Restarting Automata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Accept </a:t>
            </a:r>
            <a:r>
              <a:rPr lang="en-US" b="1" dirty="0" smtClean="0">
                <a:solidFill>
                  <a:srgbClr val="7030A0"/>
                </a:solidFill>
              </a:rPr>
              <a:t>all regular</a:t>
            </a:r>
            <a:r>
              <a:rPr lang="en-US" dirty="0" smtClean="0"/>
              <a:t> and even </a:t>
            </a:r>
            <a:r>
              <a:rPr lang="en-US" b="1" dirty="0" smtClean="0">
                <a:solidFill>
                  <a:srgbClr val="7030A0"/>
                </a:solidFill>
              </a:rPr>
              <a:t>some non-context-free</a:t>
            </a:r>
            <a:r>
              <a:rPr lang="en-US" dirty="0" smtClean="0"/>
              <a:t> languages.</a:t>
            </a:r>
          </a:p>
          <a:p>
            <a:pPr lvl="1"/>
            <a:r>
              <a:rPr lang="en-US" dirty="0" smtClean="0"/>
              <a:t>They do </a:t>
            </a:r>
            <a:r>
              <a:rPr lang="en-US" b="1" dirty="0" smtClean="0">
                <a:solidFill>
                  <a:srgbClr val="C00000"/>
                </a:solidFill>
              </a:rPr>
              <a:t>not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accept </a:t>
            </a:r>
            <a:r>
              <a:rPr lang="en-US" b="1" dirty="0" smtClean="0">
                <a:solidFill>
                  <a:srgbClr val="C00000"/>
                </a:solidFill>
              </a:rPr>
              <a:t>all context-free</a:t>
            </a:r>
            <a:r>
              <a:rPr lang="en-US" dirty="0" smtClean="0"/>
              <a:t> languages (</a:t>
            </a:r>
            <a:r>
              <a:rPr lang="en-US" b="1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{</a:t>
            </a:r>
            <a:r>
              <a:rPr lang="en-US" b="1" i="1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="1" i="1" baseline="30000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="1" i="1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cb</a:t>
            </a:r>
            <a:r>
              <a:rPr lang="en-US" b="1" i="1" baseline="30000" dirty="0" err="1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="1" i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| n </a:t>
            </a:r>
            <a:r>
              <a:rPr lang="en-US" b="1" i="1" dirty="0">
                <a:solidFill>
                  <a:srgbClr val="C00000"/>
                </a:solidFill>
                <a:latin typeface="Cambria Math"/>
                <a:ea typeface="Cambria Math"/>
              </a:rPr>
              <a:t>&gt; 0}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 </a:t>
            </a:r>
            <a:r>
              <a:rPr lang="en-US" dirty="0" smtClean="0"/>
              <a:t>).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Subword</a:t>
            </a:r>
            <a:r>
              <a:rPr lang="el-GR" b="1" dirty="0" smtClean="0">
                <a:solidFill>
                  <a:srgbClr val="002060"/>
                </a:solidFill>
              </a:rPr>
              <a:t>-</a:t>
            </a:r>
            <a:r>
              <a:rPr lang="en-US" b="1" dirty="0">
                <a:solidFill>
                  <a:srgbClr val="002060"/>
                </a:solidFill>
              </a:rPr>
              <a:t>Clearing </a:t>
            </a:r>
            <a:r>
              <a:rPr lang="en-US" b="1" dirty="0" smtClean="0">
                <a:solidFill>
                  <a:srgbClr val="002060"/>
                </a:solidFill>
              </a:rPr>
              <a:t>Restarting Automata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Are </a:t>
            </a:r>
            <a:r>
              <a:rPr lang="en-US" b="1" dirty="0" smtClean="0">
                <a:solidFill>
                  <a:srgbClr val="002060"/>
                </a:solidFill>
              </a:rPr>
              <a:t>strictly more powerful</a:t>
            </a:r>
            <a:r>
              <a:rPr lang="en-US" dirty="0" smtClean="0"/>
              <a:t> than </a:t>
            </a:r>
            <a:r>
              <a:rPr lang="en-US" b="1" dirty="0" smtClean="0">
                <a:solidFill>
                  <a:srgbClr val="002060"/>
                </a:solidFill>
              </a:rPr>
              <a:t>Clearing Restarting Automata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They do </a:t>
            </a:r>
            <a:r>
              <a:rPr lang="en-US" b="1" dirty="0">
                <a:solidFill>
                  <a:srgbClr val="C00000"/>
                </a:solidFill>
              </a:rPr>
              <a:t>not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accept </a:t>
            </a:r>
            <a:r>
              <a:rPr lang="en-US" b="1" dirty="0">
                <a:solidFill>
                  <a:srgbClr val="C00000"/>
                </a:solidFill>
              </a:rPr>
              <a:t>all context-free</a:t>
            </a:r>
            <a:r>
              <a:rPr lang="en-US" dirty="0"/>
              <a:t> languages </a:t>
            </a:r>
            <a:r>
              <a:rPr lang="en-US" dirty="0" smtClean="0"/>
              <a:t>(</a:t>
            </a:r>
            <a:r>
              <a:rPr lang="en-US" b="1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{w </a:t>
            </a:r>
            <a:r>
              <a:rPr lang="en-US" b="1" i="1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w</a:t>
            </a:r>
            <a:r>
              <a:rPr lang="en-US" b="1" i="1" baseline="30000" dirty="0" err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b="1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b="1" i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| w ∊ </a:t>
            </a:r>
            <a:r>
              <a:rPr lang="el-GR" b="1" i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Σ</a:t>
            </a:r>
            <a:r>
              <a:rPr lang="el-GR" b="1" i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*</a:t>
            </a:r>
            <a:r>
              <a:rPr lang="en-US" b="1" i="1" dirty="0" smtClean="0">
                <a:solidFill>
                  <a:srgbClr val="C00000"/>
                </a:solidFill>
                <a:latin typeface="Cambria Math"/>
                <a:ea typeface="Cambria Math"/>
              </a:rPr>
              <a:t>}</a:t>
            </a:r>
            <a:r>
              <a:rPr lang="en-US" b="1" i="1" dirty="0" smtClean="0">
                <a:solidFill>
                  <a:srgbClr val="7030A0"/>
                </a:solidFill>
                <a:latin typeface="Cambria Math"/>
                <a:ea typeface="Cambria Math"/>
              </a:rPr>
              <a:t> 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b="1" dirty="0" smtClean="0">
                <a:solidFill>
                  <a:srgbClr val="7030A0"/>
                </a:solidFill>
              </a:rPr>
              <a:t>Upper bound</a:t>
            </a:r>
            <a:r>
              <a:rPr lang="en-US" dirty="0" smtClean="0"/>
              <a:t>: 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Subword</a:t>
            </a:r>
            <a:r>
              <a:rPr lang="el-GR" b="1" dirty="0" smtClean="0">
                <a:solidFill>
                  <a:srgbClr val="002060"/>
                </a:solidFill>
              </a:rPr>
              <a:t>-</a:t>
            </a:r>
            <a:r>
              <a:rPr lang="en-US" b="1" dirty="0" smtClean="0">
                <a:solidFill>
                  <a:srgbClr val="002060"/>
                </a:solidFill>
              </a:rPr>
              <a:t>Clearing Restarting Automata</a:t>
            </a:r>
            <a:r>
              <a:rPr lang="en-US" dirty="0" smtClean="0"/>
              <a:t> only accept languages that are </a:t>
            </a:r>
            <a:r>
              <a:rPr lang="en-US" b="1" dirty="0" smtClean="0">
                <a:solidFill>
                  <a:srgbClr val="7030A0"/>
                </a:solidFill>
              </a:rPr>
              <a:t>growing context-sensitive</a:t>
            </a:r>
            <a:r>
              <a:rPr lang="en-US" dirty="0" smtClean="0"/>
              <a:t>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600" i="1" dirty="0" err="1" smtClean="0">
                <a:solidFill>
                  <a:schemeClr val="bg1">
                    <a:lumMod val="50000"/>
                  </a:schemeClr>
                </a:solidFill>
              </a:rPr>
              <a:t>Dahlhaus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Warmuth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8492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Language Classes</a:t>
            </a:r>
            <a:endParaRPr lang="en-US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90" y="1600200"/>
            <a:ext cx="6534019" cy="4876800"/>
          </a:xfrm>
        </p:spPr>
      </p:pic>
    </p:spTree>
    <p:extLst>
      <p:ext uri="{BB962C8B-B14F-4D97-AF65-F5344CB8AC3E}">
        <p14:creationId xmlns:p14="http://schemas.microsoft.com/office/powerpoint/2010/main" val="4087804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</a:t>
            </a:r>
            <a:r>
              <a:rPr lang="en-US" b="1" dirty="0" smtClean="0"/>
              <a:t>II</a:t>
            </a:r>
            <a:r>
              <a:rPr lang="en-US" dirty="0" smtClean="0"/>
              <a:t>: Learning Schema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Goal</a:t>
            </a:r>
            <a:r>
              <a:rPr lang="en-US" dirty="0" smtClean="0"/>
              <a:t>: </a:t>
            </a:r>
            <a:r>
              <a:rPr lang="en-US" b="1" i="1" dirty="0" smtClean="0">
                <a:solidFill>
                  <a:srgbClr val="7030A0"/>
                </a:solidFill>
              </a:rPr>
              <a:t>Identify</a:t>
            </a:r>
            <a:r>
              <a:rPr lang="en-US" dirty="0" smtClean="0"/>
              <a:t> any </a:t>
            </a:r>
            <a:r>
              <a:rPr lang="en-US" b="1" i="1" dirty="0" smtClean="0"/>
              <a:t>hidden target</a:t>
            </a:r>
            <a:r>
              <a:rPr lang="en-US" dirty="0" smtClean="0"/>
              <a:t> automaton </a:t>
            </a:r>
            <a:r>
              <a:rPr lang="en-US" b="1" i="1" dirty="0" smtClean="0">
                <a:solidFill>
                  <a:srgbClr val="7030A0"/>
                </a:solidFill>
              </a:rPr>
              <a:t>in the limit</a:t>
            </a:r>
            <a:r>
              <a:rPr lang="en-US" dirty="0" smtClean="0"/>
              <a:t> from </a:t>
            </a:r>
            <a:r>
              <a:rPr lang="en-US" b="1" i="1" dirty="0" smtClean="0">
                <a:solidFill>
                  <a:srgbClr val="7030A0"/>
                </a:solidFill>
              </a:rPr>
              <a:t>positive</a:t>
            </a:r>
            <a:r>
              <a:rPr lang="en-US" dirty="0" smtClean="0"/>
              <a:t> and </a:t>
            </a:r>
            <a:r>
              <a:rPr lang="en-US" b="1" i="1" dirty="0" smtClean="0">
                <a:solidFill>
                  <a:srgbClr val="7030A0"/>
                </a:solidFill>
              </a:rPr>
              <a:t>negative</a:t>
            </a:r>
            <a:r>
              <a:rPr lang="en-US" dirty="0" smtClean="0"/>
              <a:t> samples.</a:t>
            </a:r>
          </a:p>
          <a:p>
            <a:r>
              <a:rPr lang="en-US" b="1" u="sng" dirty="0" smtClean="0"/>
              <a:t>Input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Set of </a:t>
            </a:r>
            <a:r>
              <a:rPr lang="en-US" b="1" i="1" dirty="0" smtClean="0">
                <a:solidFill>
                  <a:srgbClr val="002060"/>
                </a:solidFill>
              </a:rPr>
              <a:t>positive samples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b="1" i="1" baseline="30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Set of </a:t>
            </a:r>
            <a:r>
              <a:rPr lang="en-US" b="1" i="1" dirty="0" smtClean="0">
                <a:solidFill>
                  <a:srgbClr val="7030A0"/>
                </a:solidFill>
              </a:rPr>
              <a:t>negative samples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b="1" i="1" baseline="30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We assume that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b="1" i="1" baseline="30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∩ S</a:t>
            </a:r>
            <a:r>
              <a:rPr lang="en-US" b="1" i="1" baseline="30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= ⍉</a:t>
            </a:r>
            <a:r>
              <a:rPr lang="en-US" dirty="0" smtClean="0"/>
              <a:t>, and </a:t>
            </a:r>
            <a:r>
              <a:rPr lang="el-GR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l-GR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∊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S</a:t>
            </a:r>
            <a:r>
              <a:rPr lang="en-US" b="1" i="1" baseline="30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dirty="0" smtClean="0"/>
              <a:t>.</a:t>
            </a:r>
          </a:p>
          <a:p>
            <a:r>
              <a:rPr lang="en-US" b="1" u="sng" dirty="0" smtClean="0"/>
              <a:t>Output</a:t>
            </a:r>
            <a:r>
              <a:rPr lang="en-US" dirty="0" smtClean="0"/>
              <a:t>:</a:t>
            </a:r>
          </a:p>
          <a:p>
            <a:pPr lvl="1"/>
            <a:r>
              <a:rPr lang="en-US" b="1" i="1" dirty="0" smtClean="0">
                <a:solidFill>
                  <a:srgbClr val="7030A0"/>
                </a:solidFill>
              </a:rPr>
              <a:t>Automaton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dirty="0" smtClean="0"/>
              <a:t>  such that: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L(M) ⊆ S</a:t>
            </a:r>
            <a:r>
              <a:rPr lang="en-US" b="1" i="1" baseline="30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dirty="0" smtClean="0"/>
              <a:t>  and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L(M) ∩ S</a:t>
            </a:r>
            <a:r>
              <a:rPr lang="en-US" b="1" i="1" baseline="30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= ⍉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term </a:t>
            </a:r>
            <a:r>
              <a:rPr lang="en-US" b="1" i="1" dirty="0"/>
              <a:t>a</a:t>
            </a:r>
            <a:r>
              <a:rPr lang="en-US" b="1" i="1" dirty="0" smtClean="0"/>
              <a:t>utomaton</a:t>
            </a:r>
            <a:r>
              <a:rPr lang="en-US" dirty="0" smtClean="0"/>
              <a:t> = </a:t>
            </a:r>
            <a:r>
              <a:rPr lang="en-US" b="1" i="1" dirty="0" smtClean="0"/>
              <a:t>Clearing</a:t>
            </a:r>
            <a:r>
              <a:rPr lang="en-US" dirty="0" smtClean="0"/>
              <a:t> or </a:t>
            </a:r>
            <a:r>
              <a:rPr lang="en-US" b="1" i="1" dirty="0" smtClean="0"/>
              <a:t>Subword-Clearing</a:t>
            </a:r>
            <a:r>
              <a:rPr lang="en-US" dirty="0" smtClean="0"/>
              <a:t> Restarting Automaton, or any other </a:t>
            </a:r>
            <a:r>
              <a:rPr lang="en-US" b="1" i="1" dirty="0" smtClean="0"/>
              <a:t>similar model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0318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Schema – Restrictions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Without further restrictions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task becomes </a:t>
            </a:r>
            <a:r>
              <a:rPr lang="en-US" b="1" i="1" dirty="0" smtClean="0">
                <a:solidFill>
                  <a:srgbClr val="002060"/>
                </a:solidFill>
              </a:rPr>
              <a:t>trivial </a:t>
            </a:r>
            <a:r>
              <a:rPr lang="en-US" dirty="0" smtClean="0"/>
              <a:t>even for </a:t>
            </a:r>
            <a:r>
              <a:rPr lang="en-US" b="1" i="1" dirty="0" smtClean="0">
                <a:solidFill>
                  <a:srgbClr val="002060"/>
                </a:solidFill>
              </a:rPr>
              <a:t>Clearing Rest. </a:t>
            </a:r>
            <a:r>
              <a:rPr lang="en-US" b="1" i="1" dirty="0" err="1" smtClean="0">
                <a:solidFill>
                  <a:srgbClr val="002060"/>
                </a:solidFill>
              </a:rPr>
              <a:t>Aut</a:t>
            </a:r>
            <a:r>
              <a:rPr lang="en-US" b="1" i="1" dirty="0" smtClean="0">
                <a:solidFill>
                  <a:srgbClr val="002060"/>
                </a:solidFill>
              </a:rPr>
              <a:t>.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Just consider: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I =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{ (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¢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w, </a:t>
            </a:r>
            <a:r>
              <a:rPr lang="en-US" b="1" i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$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) | w ∊ S</a:t>
            </a:r>
            <a:r>
              <a:rPr lang="en-US" b="1" i="1" baseline="30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, w ≠ </a:t>
            </a:r>
            <a:r>
              <a:rPr lang="el-GR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}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Apparently: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L(M) = S</a:t>
            </a:r>
            <a:r>
              <a:rPr lang="en-US" b="1" i="1" baseline="30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dirty="0" smtClean="0"/>
              <a:t>, where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M = (</a:t>
            </a:r>
            <a:r>
              <a:rPr lang="el-GR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Σ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el-GR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Σ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, I)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Therefore, we impose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An </a:t>
            </a:r>
            <a:r>
              <a:rPr lang="en-US" b="1" i="1" dirty="0" smtClean="0">
                <a:solidFill>
                  <a:srgbClr val="002060"/>
                </a:solidFill>
              </a:rPr>
              <a:t>upper limit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 ≥ 1</a:t>
            </a:r>
            <a:r>
              <a:rPr lang="en-US" dirty="0" smtClean="0"/>
              <a:t> on the </a:t>
            </a:r>
            <a:r>
              <a:rPr lang="en-US" b="1" i="1" dirty="0" smtClean="0">
                <a:solidFill>
                  <a:srgbClr val="002060"/>
                </a:solidFill>
              </a:rPr>
              <a:t>width of instructions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A specific </a:t>
            </a:r>
            <a:r>
              <a:rPr lang="en-US" b="1" i="1" dirty="0" smtClean="0">
                <a:solidFill>
                  <a:srgbClr val="7030A0"/>
                </a:solidFill>
              </a:rPr>
              <a:t>length of contexts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k ≥ 0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Note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We can </a:t>
            </a:r>
            <a:r>
              <a:rPr lang="en-US" b="1" i="1" dirty="0" smtClean="0"/>
              <a:t>effectively enumerate all automata</a:t>
            </a:r>
            <a:r>
              <a:rPr lang="en-US" dirty="0" smtClean="0"/>
              <a:t> satisfying these </a:t>
            </a:r>
            <a:r>
              <a:rPr lang="en-US" b="1" i="1" dirty="0" smtClean="0"/>
              <a:t>restrictions</a:t>
            </a:r>
            <a:r>
              <a:rPr lang="en-US" dirty="0" smtClean="0"/>
              <a:t>, thus the identification in the limit can be easily deduced from the classical result of </a:t>
            </a:r>
            <a:r>
              <a:rPr lang="en-US" b="1" i="1" dirty="0" smtClean="0"/>
              <a:t>Gold</a:t>
            </a:r>
            <a:r>
              <a:rPr lang="en-US" dirty="0" smtClean="0"/>
              <a:t> …</a:t>
            </a:r>
          </a:p>
          <a:p>
            <a:pPr lvl="1"/>
            <a:r>
              <a:rPr lang="en-US" b="1" i="1" dirty="0" smtClean="0"/>
              <a:t>Nevertheless</a:t>
            </a:r>
            <a:r>
              <a:rPr lang="en-US" dirty="0" smtClean="0"/>
              <a:t>, we propose an </a:t>
            </a:r>
            <a:r>
              <a:rPr lang="en-US" b="1" i="1" dirty="0" smtClean="0"/>
              <a:t>algorithm</a:t>
            </a:r>
            <a:r>
              <a:rPr lang="en-US" dirty="0" smtClean="0"/>
              <a:t>, which, under certain conditions, works in a polynomial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73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Schema – Algorithm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Input</a:t>
            </a:r>
            <a:r>
              <a:rPr lang="en-US" dirty="0"/>
              <a:t>:</a:t>
            </a:r>
          </a:p>
          <a:p>
            <a:pPr lvl="2"/>
            <a:r>
              <a:rPr lang="en-US" b="1" i="1" dirty="0" smtClean="0">
                <a:solidFill>
                  <a:srgbClr val="002060"/>
                </a:solidFill>
              </a:rPr>
              <a:t>Positive </a:t>
            </a:r>
            <a:r>
              <a:rPr lang="en-US" b="1" i="1" dirty="0">
                <a:solidFill>
                  <a:srgbClr val="002060"/>
                </a:solidFill>
              </a:rPr>
              <a:t>samples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b="1" i="1" baseline="30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dirty="0" smtClean="0"/>
              <a:t>, </a:t>
            </a:r>
            <a:r>
              <a:rPr lang="en-US" b="1" i="1" dirty="0" smtClean="0">
                <a:solidFill>
                  <a:srgbClr val="7030A0"/>
                </a:solidFill>
              </a:rPr>
              <a:t>negative </a:t>
            </a:r>
            <a:r>
              <a:rPr lang="en-US" b="1" i="1" dirty="0">
                <a:solidFill>
                  <a:srgbClr val="7030A0"/>
                </a:solidFill>
              </a:rPr>
              <a:t>samples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b="1" i="1" baseline="300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dirty="0" smtClean="0"/>
              <a:t>,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b="1" i="1" baseline="300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∩ S</a:t>
            </a:r>
            <a:r>
              <a:rPr lang="en-US" b="1" i="1" baseline="300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= ⍉</a:t>
            </a:r>
            <a:r>
              <a:rPr lang="en-US" dirty="0" smtClean="0"/>
              <a:t>, </a:t>
            </a:r>
            <a:r>
              <a:rPr lang="el-GR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l-GR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∊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S</a:t>
            </a:r>
            <a:r>
              <a:rPr lang="en-US" b="1" i="1" baseline="30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dirty="0" smtClean="0"/>
              <a:t>.</a:t>
            </a:r>
          </a:p>
          <a:p>
            <a:pPr lvl="2"/>
            <a:r>
              <a:rPr lang="en-US" b="1" i="1" dirty="0" smtClean="0">
                <a:solidFill>
                  <a:srgbClr val="002060"/>
                </a:solidFill>
              </a:rPr>
              <a:t>Upper </a:t>
            </a:r>
            <a:r>
              <a:rPr lang="en-US" b="1" i="1" dirty="0">
                <a:solidFill>
                  <a:srgbClr val="002060"/>
                </a:solidFill>
              </a:rPr>
              <a:t>limit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 ≥ 1</a:t>
            </a:r>
            <a:r>
              <a:rPr lang="en-US" dirty="0"/>
              <a:t> on the </a:t>
            </a:r>
            <a:r>
              <a:rPr lang="en-US" b="1" i="1" dirty="0">
                <a:solidFill>
                  <a:srgbClr val="002060"/>
                </a:solidFill>
              </a:rPr>
              <a:t>width of instructions</a:t>
            </a:r>
            <a:r>
              <a:rPr lang="en-US" dirty="0"/>
              <a:t>,</a:t>
            </a:r>
          </a:p>
          <a:p>
            <a:pPr lvl="2"/>
            <a:r>
              <a:rPr lang="en-US" dirty="0"/>
              <a:t>A specific </a:t>
            </a:r>
            <a:r>
              <a:rPr lang="en-US" b="1" i="1" dirty="0">
                <a:solidFill>
                  <a:srgbClr val="7030A0"/>
                </a:solidFill>
              </a:rPr>
              <a:t>length of contexts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k ≥ 0</a:t>
            </a:r>
            <a:r>
              <a:rPr lang="en-US" dirty="0"/>
              <a:t>.</a:t>
            </a:r>
          </a:p>
          <a:p>
            <a:r>
              <a:rPr lang="en-US" b="1" u="sng" dirty="0"/>
              <a:t>Output</a:t>
            </a:r>
            <a:r>
              <a:rPr lang="en-US" dirty="0"/>
              <a:t>:</a:t>
            </a:r>
          </a:p>
          <a:p>
            <a:pPr lvl="2"/>
            <a:r>
              <a:rPr lang="en-US" b="1" i="1" dirty="0">
                <a:solidFill>
                  <a:srgbClr val="7030A0"/>
                </a:solidFill>
              </a:rPr>
              <a:t>Automaton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dirty="0"/>
              <a:t>  such that: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L(M) ⊆ S</a:t>
            </a:r>
            <a:r>
              <a:rPr lang="en-US" b="1" i="1" baseline="300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dirty="0"/>
              <a:t>  and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L(M) ∩ S</a:t>
            </a:r>
            <a:r>
              <a:rPr lang="en-US" b="1" i="1" baseline="300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=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⍉</a:t>
            </a:r>
            <a:r>
              <a:rPr lang="en-US" dirty="0" smtClean="0"/>
              <a:t>, or </a:t>
            </a:r>
            <a:r>
              <a:rPr lang="en-US" b="1" i="1" dirty="0" smtClean="0"/>
              <a:t>Fail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43" y="4005064"/>
            <a:ext cx="54959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84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Schema – Step 1/4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Step 1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lvl="1"/>
            <a:r>
              <a:rPr lang="en-US" dirty="0" smtClean="0"/>
              <a:t>We obtain some set of </a:t>
            </a:r>
            <a:r>
              <a:rPr lang="en-US" b="1" i="1" dirty="0" smtClean="0">
                <a:solidFill>
                  <a:srgbClr val="7030A0"/>
                </a:solidFill>
              </a:rPr>
              <a:t>instruction candidates</a:t>
            </a:r>
            <a:r>
              <a:rPr lang="en-US" dirty="0" smtClean="0"/>
              <a:t>.</a:t>
            </a:r>
          </a:p>
          <a:p>
            <a:pPr lvl="1"/>
            <a:r>
              <a:rPr lang="en-US" i="1" dirty="0" smtClean="0"/>
              <a:t>Note</a:t>
            </a:r>
            <a:r>
              <a:rPr lang="en-US" dirty="0" smtClean="0"/>
              <a:t>: We use </a:t>
            </a:r>
            <a:r>
              <a:rPr lang="en-US" b="1" i="1" dirty="0" smtClean="0">
                <a:solidFill>
                  <a:srgbClr val="002060"/>
                </a:solidFill>
              </a:rPr>
              <a:t>only the positive samples</a:t>
            </a:r>
            <a:r>
              <a:rPr lang="en-US" dirty="0" smtClean="0"/>
              <a:t> to obtain the instructions.</a:t>
            </a:r>
          </a:p>
          <a:p>
            <a:pPr lvl="1"/>
            <a:r>
              <a:rPr lang="en-US" dirty="0" smtClean="0"/>
              <a:t>Let us </a:t>
            </a:r>
            <a:r>
              <a:rPr lang="en-US" b="1" i="1" dirty="0" smtClean="0">
                <a:solidFill>
                  <a:srgbClr val="7030A0"/>
                </a:solidFill>
              </a:rPr>
              <a:t>assume</a:t>
            </a:r>
            <a:r>
              <a:rPr lang="en-US" dirty="0" smtClean="0"/>
              <a:t>, for a moment, that this set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𝛷</a:t>
            </a:r>
            <a:r>
              <a:rPr lang="en-US" dirty="0" smtClean="0"/>
              <a:t> already </a:t>
            </a:r>
            <a:r>
              <a:rPr lang="en-US" b="1" i="1" dirty="0" smtClean="0">
                <a:solidFill>
                  <a:srgbClr val="7030A0"/>
                </a:solidFill>
              </a:rPr>
              <a:t>contains all instructions </a:t>
            </a:r>
            <a:r>
              <a:rPr lang="en-US" dirty="0" smtClean="0"/>
              <a:t>of the </a:t>
            </a:r>
            <a:r>
              <a:rPr lang="en-US" b="1" i="1" dirty="0" smtClean="0">
                <a:solidFill>
                  <a:srgbClr val="7030A0"/>
                </a:solidFill>
              </a:rPr>
              <a:t>hidden target automaton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Later we will show how to define the function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Assumptions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in such a way that the above assumption can be always satisfied.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73238"/>
            <a:ext cx="26289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24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Schema – Step 2/4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Step 2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We gradually </a:t>
            </a:r>
            <a:r>
              <a:rPr lang="en-US" b="1" i="1" dirty="0" smtClean="0">
                <a:solidFill>
                  <a:srgbClr val="7030A0"/>
                </a:solidFill>
              </a:rPr>
              <a:t>remove all instructions</a:t>
            </a:r>
            <a:r>
              <a:rPr lang="en-US" dirty="0" smtClean="0"/>
              <a:t> that allow a single-step reduction </a:t>
            </a:r>
            <a:r>
              <a:rPr lang="en-US" b="1" i="1" dirty="0" smtClean="0">
                <a:solidFill>
                  <a:srgbClr val="7030A0"/>
                </a:solidFill>
              </a:rPr>
              <a:t>from a negative sample to a positive sample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Such instructions </a:t>
            </a:r>
            <a:r>
              <a:rPr lang="en-US" b="1" i="1" dirty="0" smtClean="0">
                <a:solidFill>
                  <a:srgbClr val="002060"/>
                </a:solidFill>
              </a:rPr>
              <a:t>violate</a:t>
            </a:r>
            <a:r>
              <a:rPr lang="en-US" dirty="0" smtClean="0"/>
              <a:t> the so-called </a:t>
            </a:r>
            <a:r>
              <a:rPr lang="en-US" b="1" i="1" dirty="0" smtClean="0">
                <a:solidFill>
                  <a:srgbClr val="002060"/>
                </a:solidFill>
              </a:rPr>
              <a:t>error-preserving property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It is easy to see, that such instructions </a:t>
            </a:r>
            <a:r>
              <a:rPr lang="en-US" b="1" i="1" dirty="0" smtClean="0">
                <a:solidFill>
                  <a:srgbClr val="7030A0"/>
                </a:solidFill>
              </a:rPr>
              <a:t>cannot be in our hidden target automaton</a:t>
            </a:r>
            <a:r>
              <a:rPr lang="en-US" dirty="0" smtClean="0"/>
              <a:t>.</a:t>
            </a:r>
          </a:p>
          <a:p>
            <a:pPr lvl="1"/>
            <a:r>
              <a:rPr lang="en-US" i="1" dirty="0" smtClean="0"/>
              <a:t>Note</a:t>
            </a:r>
            <a:r>
              <a:rPr lang="en-US" dirty="0" smtClean="0"/>
              <a:t>: </a:t>
            </a:r>
            <a:r>
              <a:rPr lang="en-US" dirty="0"/>
              <a:t>H</a:t>
            </a:r>
            <a:r>
              <a:rPr lang="en-US" dirty="0" smtClean="0"/>
              <a:t>ere we use </a:t>
            </a:r>
            <a:r>
              <a:rPr lang="en-US" b="1" i="1" dirty="0" smtClean="0">
                <a:solidFill>
                  <a:srgbClr val="002060"/>
                </a:solidFill>
              </a:rPr>
              <a:t>also the negative samples</a:t>
            </a:r>
            <a:r>
              <a:rPr lang="en-US" dirty="0" smtClean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10185"/>
            <a:ext cx="50196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184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Schema – Step 3/4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Step 3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lvl="1"/>
            <a:r>
              <a:rPr lang="en-US" dirty="0" smtClean="0"/>
              <a:t>We </a:t>
            </a:r>
            <a:r>
              <a:rPr lang="en-US" b="1" i="1" dirty="0" smtClean="0">
                <a:solidFill>
                  <a:srgbClr val="7030A0"/>
                </a:solidFill>
              </a:rPr>
              <a:t>remove the redundant instructions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This step is </a:t>
            </a:r>
            <a:r>
              <a:rPr lang="en-US" b="1" i="1" dirty="0" smtClean="0">
                <a:solidFill>
                  <a:srgbClr val="002060"/>
                </a:solidFill>
              </a:rPr>
              <a:t>optional</a:t>
            </a:r>
            <a:r>
              <a:rPr lang="en-US" dirty="0" smtClean="0"/>
              <a:t> and </a:t>
            </a:r>
            <a:r>
              <a:rPr lang="en-US" b="1" i="1" dirty="0" smtClean="0">
                <a:solidFill>
                  <a:srgbClr val="002060"/>
                </a:solidFill>
              </a:rPr>
              <a:t>can be omitted</a:t>
            </a:r>
            <a:r>
              <a:rPr lang="en-US" dirty="0" smtClean="0"/>
              <a:t> – it does not affect the properties or the correctness of the </a:t>
            </a:r>
            <a:r>
              <a:rPr lang="en-US" b="1" i="1" dirty="0" smtClean="0">
                <a:solidFill>
                  <a:srgbClr val="002060"/>
                </a:solidFill>
              </a:rPr>
              <a:t>Learning Schema</a:t>
            </a:r>
            <a:r>
              <a:rPr lang="en-US" dirty="0" smtClean="0"/>
              <a:t>.</a:t>
            </a:r>
          </a:p>
          <a:p>
            <a:r>
              <a:rPr lang="en-US" b="1" u="sng" dirty="0" smtClean="0"/>
              <a:t>Possible implementation</a:t>
            </a:r>
            <a:r>
              <a:rPr lang="en-US" dirty="0" smtClean="0"/>
              <a:t>:</a:t>
            </a:r>
          </a:p>
          <a:p>
            <a:pPr lvl="1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92288"/>
            <a:ext cx="1666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42" y="4048844"/>
            <a:ext cx="55054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740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Schema – Step 4/4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Step 4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We </a:t>
            </a:r>
            <a:r>
              <a:rPr lang="en-US" b="1" i="1" dirty="0" smtClean="0">
                <a:solidFill>
                  <a:srgbClr val="7030A0"/>
                </a:solidFill>
              </a:rPr>
              <a:t>check the consistency</a:t>
            </a:r>
            <a:r>
              <a:rPr lang="en-US" dirty="0" smtClean="0"/>
              <a:t> of the remaining set of instructions with the given input set of positive and negative samples.</a:t>
            </a:r>
          </a:p>
          <a:p>
            <a:pPr lvl="1"/>
            <a:r>
              <a:rPr lang="en-US" dirty="0" smtClean="0"/>
              <a:t>Concerning the identification in the limit, we can </a:t>
            </a:r>
            <a:r>
              <a:rPr lang="en-US" b="1" i="1" dirty="0" smtClean="0">
                <a:solidFill>
                  <a:srgbClr val="002060"/>
                </a:solidFill>
              </a:rPr>
              <a:t>omit the consistency check</a:t>
            </a:r>
            <a:r>
              <a:rPr lang="en-US" dirty="0" smtClean="0"/>
              <a:t> – it does not affect the correctness of the </a:t>
            </a:r>
            <a:r>
              <a:rPr lang="en-US" b="1" i="1" dirty="0" smtClean="0">
                <a:solidFill>
                  <a:srgbClr val="002060"/>
                </a:solidFill>
              </a:rPr>
              <a:t>Learning Schema</a:t>
            </a:r>
            <a:r>
              <a:rPr lang="en-US" dirty="0" smtClean="0"/>
              <a:t>. In the limit, we always get a correct solution.</a:t>
            </a:r>
          </a:p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8659"/>
            <a:ext cx="52768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279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Schema – Complexity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complexity of the </a:t>
            </a:r>
            <a:r>
              <a:rPr lang="en-US" b="1" i="1" dirty="0" smtClean="0"/>
              <a:t>Algorithm</a:t>
            </a:r>
            <a:r>
              <a:rPr lang="en-US" dirty="0" smtClean="0"/>
              <a:t> depends on:</a:t>
            </a:r>
          </a:p>
          <a:p>
            <a:pPr lvl="1"/>
            <a:r>
              <a:rPr lang="en-US" dirty="0" smtClean="0"/>
              <a:t>Time complexity of the </a:t>
            </a:r>
            <a:r>
              <a:rPr lang="en-US" b="1" i="1" dirty="0" smtClean="0">
                <a:solidFill>
                  <a:srgbClr val="7030A0"/>
                </a:solidFill>
              </a:rPr>
              <a:t>function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Assumptions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Time complexity of the </a:t>
            </a:r>
            <a:r>
              <a:rPr lang="en-US" b="1" i="1" dirty="0" smtClean="0">
                <a:solidFill>
                  <a:srgbClr val="002060"/>
                </a:solidFill>
              </a:rPr>
              <a:t>simplification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Time complexity of the </a:t>
            </a:r>
            <a:r>
              <a:rPr lang="en-US" b="1" i="1" dirty="0" smtClean="0">
                <a:solidFill>
                  <a:srgbClr val="7030A0"/>
                </a:solidFill>
              </a:rPr>
              <a:t>consistency check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 are </a:t>
            </a:r>
            <a:r>
              <a:rPr lang="en-US" b="1" i="1" dirty="0" smtClean="0"/>
              <a:t>correct</a:t>
            </a:r>
            <a:r>
              <a:rPr lang="en-US" dirty="0" smtClean="0"/>
              <a:t> implementations of the function 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Assumptions</a:t>
            </a:r>
            <a:r>
              <a:rPr lang="en-US" dirty="0" smtClean="0"/>
              <a:t>  that run in a polynomial time.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If the function Assumptions runs in a polynomial time (Step 1) then also the size of the set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𝛷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is polynomial and then also the cycle (Step 2) runs in a polynomial time.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It is an open problem, whether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simplification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and the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consistency check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can be done in a polynomial time. Fortunately, we can omit these steps.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46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Part I</a:t>
            </a:r>
            <a:r>
              <a:rPr lang="en-US" dirty="0" smtClean="0"/>
              <a:t>:	</a:t>
            </a:r>
            <a:r>
              <a:rPr lang="en-US" dirty="0" smtClean="0">
                <a:solidFill>
                  <a:srgbClr val="7030A0"/>
                </a:solidFill>
              </a:rPr>
              <a:t>Introduction</a:t>
            </a:r>
            <a:r>
              <a:rPr lang="en-US" dirty="0" smtClean="0"/>
              <a:t>,</a:t>
            </a:r>
          </a:p>
          <a:p>
            <a:r>
              <a:rPr lang="en-US" b="1" dirty="0" smtClean="0"/>
              <a:t>Part II</a:t>
            </a:r>
            <a:r>
              <a:rPr lang="en-US" dirty="0" smtClean="0"/>
              <a:t>:	</a:t>
            </a:r>
            <a:r>
              <a:rPr lang="en-US" dirty="0" smtClean="0">
                <a:solidFill>
                  <a:srgbClr val="002060"/>
                </a:solidFill>
              </a:rPr>
              <a:t>Learning Schema</a:t>
            </a:r>
            <a:r>
              <a:rPr lang="en-US" dirty="0" smtClean="0"/>
              <a:t>,</a:t>
            </a:r>
          </a:p>
          <a:p>
            <a:r>
              <a:rPr lang="en-US" b="1" dirty="0" smtClean="0"/>
              <a:t>Part III</a:t>
            </a:r>
            <a:r>
              <a:rPr lang="en-US" dirty="0" smtClean="0"/>
              <a:t>:	</a:t>
            </a:r>
            <a:r>
              <a:rPr lang="en-US" dirty="0" smtClean="0">
                <a:solidFill>
                  <a:srgbClr val="7030A0"/>
                </a:solidFill>
              </a:rPr>
              <a:t>Active Learning Example</a:t>
            </a:r>
            <a:r>
              <a:rPr lang="en-US" dirty="0" smtClean="0"/>
              <a:t>,</a:t>
            </a:r>
          </a:p>
          <a:p>
            <a:r>
              <a:rPr lang="en-US" b="1" dirty="0" smtClean="0"/>
              <a:t>Part IV</a:t>
            </a:r>
            <a:r>
              <a:rPr lang="en-US" dirty="0" smtClean="0"/>
              <a:t>:	</a:t>
            </a:r>
            <a:r>
              <a:rPr lang="en-US" dirty="0" smtClean="0">
                <a:solidFill>
                  <a:srgbClr val="002060"/>
                </a:solidFill>
              </a:rPr>
              <a:t>Hardness Results</a:t>
            </a:r>
            <a:r>
              <a:rPr lang="en-US" dirty="0" smtClean="0"/>
              <a:t>,</a:t>
            </a:r>
          </a:p>
          <a:p>
            <a:r>
              <a:rPr lang="en-US" b="1" dirty="0" smtClean="0"/>
              <a:t>Part V</a:t>
            </a:r>
            <a:r>
              <a:rPr lang="en-US" dirty="0" smtClean="0"/>
              <a:t>:	</a:t>
            </a:r>
            <a:r>
              <a:rPr lang="en-US" dirty="0" smtClean="0">
                <a:solidFill>
                  <a:srgbClr val="7030A0"/>
                </a:solidFill>
              </a:rPr>
              <a:t>Concluding Remarks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1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Schema – Assumptions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call the </a:t>
            </a:r>
            <a:r>
              <a:rPr lang="en-US" b="1" i="1" dirty="0" smtClean="0">
                <a:solidFill>
                  <a:srgbClr val="7030A0"/>
                </a:solidFill>
              </a:rPr>
              <a:t>function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Assumptions</a:t>
            </a:r>
            <a:r>
              <a:rPr lang="en-US" b="1" i="1" dirty="0" smtClean="0">
                <a:solidFill>
                  <a:srgbClr val="7030A0"/>
                </a:solidFill>
              </a:rPr>
              <a:t>  </a:t>
            </a:r>
            <a:r>
              <a:rPr lang="en-US" b="1" dirty="0" smtClean="0"/>
              <a:t>correct</a:t>
            </a:r>
            <a:r>
              <a:rPr lang="en-US" dirty="0" smtClean="0"/>
              <a:t>, if it is possible to obtain instructions of </a:t>
            </a:r>
            <a:r>
              <a:rPr lang="en-US" b="1" dirty="0" smtClean="0">
                <a:solidFill>
                  <a:srgbClr val="7030A0"/>
                </a:solidFill>
              </a:rPr>
              <a:t>any hidden target automaton in the limit</a:t>
            </a:r>
            <a:r>
              <a:rPr lang="en-US" dirty="0" smtClean="0"/>
              <a:t> by using this function.</a:t>
            </a:r>
          </a:p>
          <a:p>
            <a:r>
              <a:rPr lang="en-US" dirty="0" smtClean="0"/>
              <a:t>To be more </a:t>
            </a:r>
            <a:r>
              <a:rPr lang="en-US" b="1" dirty="0" smtClean="0"/>
              <a:t>precise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For every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k-</a:t>
            </a:r>
            <a:r>
              <a:rPr lang="en-US" b="1" i="1" noProof="1" smtClean="0">
                <a:solidFill>
                  <a:srgbClr val="002060"/>
                </a:solidFill>
                <a:latin typeface="Cambria Math"/>
                <a:ea typeface="Cambria Math"/>
              </a:rPr>
              <a:t>cl-RA 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 (or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k-s</a:t>
            </a:r>
            <a:r>
              <a:rPr lang="en-US" b="1" i="1" noProof="1" smtClean="0">
                <a:solidFill>
                  <a:srgbClr val="002060"/>
                </a:solidFill>
                <a:latin typeface="Cambria Math"/>
                <a:ea typeface="Cambria Math"/>
              </a:rPr>
              <a:t>cl-RA M</a:t>
            </a:r>
            <a:r>
              <a:rPr lang="en-US" dirty="0" smtClean="0"/>
              <a:t> ) with the maximal width of instructions bounded from above by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 ≥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</a:t>
            </a:r>
            <a:r>
              <a:rPr lang="en-US" dirty="0" smtClean="0"/>
              <a:t> there exists a finite set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b="1" i="1" baseline="-25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b="1" i="1" baseline="30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⊆ L(M)</a:t>
            </a:r>
            <a:r>
              <a:rPr lang="en-US" dirty="0" smtClean="0"/>
              <a:t>  such that for every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b="1" i="1" baseline="30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⊇ S</a:t>
            </a:r>
            <a:r>
              <a:rPr lang="en-US" b="1" i="1" baseline="-25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b="1" i="1" baseline="30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dirty="0" smtClean="0"/>
              <a:t>  the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Assumptions(S</a:t>
            </a:r>
            <a:r>
              <a:rPr lang="en-US" b="1" i="1" baseline="30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, l, k)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contains </a:t>
            </a:r>
            <a:r>
              <a:rPr lang="en-US" b="1" i="1" dirty="0" smtClean="0">
                <a:solidFill>
                  <a:srgbClr val="002060"/>
                </a:solidFill>
              </a:rPr>
              <a:t>all instructions </a:t>
            </a:r>
            <a:r>
              <a:rPr lang="en-US" dirty="0" smtClean="0"/>
              <a:t>of some automaton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/>
              <a:t>  equivalent to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00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</a:t>
            </a:r>
            <a:r>
              <a:rPr lang="en-US" dirty="0" err="1" smtClean="0"/>
              <a:t>Assumptions</a:t>
            </a:r>
            <a:r>
              <a:rPr lang="en-US" baseline="-25000" dirty="0" err="1" smtClean="0"/>
              <a:t>weak</a:t>
            </a:r>
            <a:endParaRPr lang="en-US" baseline="-25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Assumptions</a:t>
            </a:r>
            <a:r>
              <a:rPr lang="en-US" b="1" i="1" baseline="-25000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weak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(S</a:t>
            </a:r>
            <a:r>
              <a:rPr lang="en-US" b="1" i="1" baseline="30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, l, k)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 :=  </a:t>
            </a:r>
            <a:r>
              <a:rPr lang="en-US" dirty="0" smtClean="0"/>
              <a:t>all instructions 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b="1" i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, z</a:t>
            </a:r>
            <a:r>
              <a:rPr lang="en-US" b="1" i="1" dirty="0">
                <a:latin typeface="Cambria Math"/>
                <a:ea typeface="Cambria Math"/>
              </a:rPr>
              <a:t> → t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/>
              <a:t>  :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The length of contexts is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b="1" dirty="0" smtClean="0"/>
              <a:t> :</a:t>
            </a:r>
          </a:p>
          <a:p>
            <a:pPr lvl="2"/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 </a:t>
            </a:r>
            <a:r>
              <a:rPr lang="en-US" b="1" i="1" dirty="0">
                <a:solidFill>
                  <a:srgbClr val="00B050"/>
                </a:solidFill>
                <a:latin typeface="Cambria Math"/>
                <a:ea typeface="Cambria Math"/>
              </a:rPr>
              <a:t>∊ </a:t>
            </a:r>
            <a:r>
              <a:rPr lang="el-GR" b="1" i="1" dirty="0" smtClean="0">
                <a:solidFill>
                  <a:srgbClr val="00B050"/>
                </a:solidFill>
                <a:latin typeface="Cambria Math"/>
                <a:ea typeface="Cambria Math"/>
              </a:rPr>
              <a:t>Σ</a:t>
            </a:r>
            <a:r>
              <a:rPr lang="en-US" b="1" i="1" baseline="30000" dirty="0" smtClean="0">
                <a:solidFill>
                  <a:srgbClr val="00B050"/>
                </a:solidFill>
                <a:latin typeface="Cambria Math"/>
                <a:ea typeface="Cambria Math"/>
              </a:rPr>
              <a:t> </a:t>
            </a:r>
            <a:r>
              <a:rPr lang="en-US" b="1" i="1" baseline="30000" dirty="0">
                <a:solidFill>
                  <a:srgbClr val="00B050"/>
                </a:solidFill>
                <a:latin typeface="Cambria Math"/>
                <a:ea typeface="Cambria Math"/>
              </a:rPr>
              <a:t>k</a:t>
            </a:r>
            <a:r>
              <a:rPr lang="en-US" b="1" i="1" dirty="0">
                <a:solidFill>
                  <a:srgbClr val="00B050"/>
                </a:solidFill>
                <a:latin typeface="Cambria Math"/>
                <a:ea typeface="Cambria Math"/>
              </a:rPr>
              <a:t>   </a:t>
            </a:r>
            <a:r>
              <a:rPr lang="en-US" b="1" i="1" dirty="0" smtClean="0">
                <a:solidFill>
                  <a:srgbClr val="00B050"/>
                </a:solidFill>
                <a:latin typeface="Cambria Math"/>
                <a:ea typeface="Cambria Math"/>
              </a:rPr>
              <a:t>∪   {</a:t>
            </a:r>
            <a:r>
              <a:rPr lang="el-GR" b="1" i="1" dirty="0">
                <a:solidFill>
                  <a:srgbClr val="00B050"/>
                </a:solidFill>
                <a:latin typeface="Cambria Math"/>
                <a:ea typeface="Cambria Math"/>
              </a:rPr>
              <a:t>¢</a:t>
            </a:r>
            <a:r>
              <a:rPr lang="en-US" b="1" i="1" dirty="0" smtClean="0">
                <a:solidFill>
                  <a:srgbClr val="00B050"/>
                </a:solidFill>
                <a:latin typeface="Cambria Math"/>
                <a:ea typeface="Cambria Math"/>
              </a:rPr>
              <a:t>}.</a:t>
            </a:r>
            <a:r>
              <a:rPr lang="el-GR" b="1" i="1" dirty="0">
                <a:solidFill>
                  <a:srgbClr val="00B050"/>
                </a:solidFill>
                <a:latin typeface="Cambria Math"/>
                <a:ea typeface="Cambria Math"/>
              </a:rPr>
              <a:t> Σ</a:t>
            </a:r>
            <a:r>
              <a:rPr lang="en-US" b="1" i="1" baseline="30000" dirty="0" smtClean="0">
                <a:solidFill>
                  <a:srgbClr val="00B050"/>
                </a:solidFill>
                <a:latin typeface="Cambria Math"/>
                <a:ea typeface="Cambria Math"/>
              </a:rPr>
              <a:t> </a:t>
            </a:r>
            <a:r>
              <a:rPr lang="en-US" b="1" i="1" baseline="30000" dirty="0">
                <a:solidFill>
                  <a:srgbClr val="00B050"/>
                </a:solidFill>
                <a:latin typeface="Cambria Math"/>
                <a:ea typeface="Cambria Math"/>
              </a:rPr>
              <a:t>≤ k - 1</a:t>
            </a:r>
            <a:r>
              <a:rPr lang="en-US" b="1" dirty="0">
                <a:solidFill>
                  <a:srgbClr val="00B050"/>
                </a:solidFill>
                <a:ea typeface="Cambria Math"/>
              </a:rPr>
              <a:t>	  (left context)</a:t>
            </a:r>
            <a:endParaRPr lang="en-US" b="1" i="1" dirty="0">
              <a:solidFill>
                <a:srgbClr val="00B050"/>
              </a:solidFill>
              <a:latin typeface="Cambria Math"/>
              <a:ea typeface="Cambria Math"/>
            </a:endParaRPr>
          </a:p>
          <a:p>
            <a:pPr lvl="2"/>
            <a:r>
              <a:rPr lang="en-US" b="1" i="1" dirty="0">
                <a:solidFill>
                  <a:srgbClr val="00B050"/>
                </a:solidFill>
                <a:latin typeface="Cambria Math"/>
                <a:ea typeface="Cambria Math"/>
              </a:rPr>
              <a:t>y ∊ </a:t>
            </a:r>
            <a:r>
              <a:rPr lang="el-GR" b="1" i="1" dirty="0">
                <a:solidFill>
                  <a:srgbClr val="00B050"/>
                </a:solidFill>
                <a:latin typeface="Cambria Math"/>
                <a:ea typeface="Cambria Math"/>
              </a:rPr>
              <a:t>Σ</a:t>
            </a:r>
            <a:r>
              <a:rPr lang="en-US" b="1" i="1" baseline="30000" dirty="0" smtClean="0">
                <a:solidFill>
                  <a:srgbClr val="00B050"/>
                </a:solidFill>
                <a:latin typeface="Cambria Math"/>
                <a:ea typeface="Cambria Math"/>
              </a:rPr>
              <a:t> </a:t>
            </a:r>
            <a:r>
              <a:rPr lang="en-US" b="1" i="1" baseline="30000" dirty="0">
                <a:solidFill>
                  <a:srgbClr val="00B050"/>
                </a:solidFill>
                <a:latin typeface="Cambria Math"/>
                <a:ea typeface="Cambria Math"/>
              </a:rPr>
              <a:t>k</a:t>
            </a:r>
            <a:r>
              <a:rPr lang="en-US" b="1" i="1" dirty="0">
                <a:solidFill>
                  <a:srgbClr val="00B050"/>
                </a:solidFill>
                <a:latin typeface="Cambria Math"/>
                <a:ea typeface="Cambria Math"/>
              </a:rPr>
              <a:t>   ∪ </a:t>
            </a:r>
            <a:r>
              <a:rPr lang="en-US" b="1" i="1" dirty="0" smtClean="0">
                <a:solidFill>
                  <a:srgbClr val="00B050"/>
                </a:solidFill>
                <a:latin typeface="Cambria Math"/>
                <a:ea typeface="Cambria Math"/>
              </a:rPr>
              <a:t>  </a:t>
            </a:r>
            <a:r>
              <a:rPr lang="el-GR" b="1" i="1" dirty="0" smtClean="0">
                <a:solidFill>
                  <a:srgbClr val="00B050"/>
                </a:solidFill>
                <a:latin typeface="Cambria Math"/>
                <a:ea typeface="Cambria Math"/>
              </a:rPr>
              <a:t>Σ</a:t>
            </a:r>
            <a:r>
              <a:rPr lang="en-US" b="1" i="1" baseline="30000" dirty="0" smtClean="0">
                <a:solidFill>
                  <a:srgbClr val="00B050"/>
                </a:solidFill>
                <a:latin typeface="Cambria Math"/>
                <a:ea typeface="Cambria Math"/>
              </a:rPr>
              <a:t> </a:t>
            </a:r>
            <a:r>
              <a:rPr lang="en-US" b="1" i="1" baseline="30000" dirty="0">
                <a:solidFill>
                  <a:srgbClr val="00B050"/>
                </a:solidFill>
                <a:latin typeface="Cambria Math"/>
                <a:ea typeface="Cambria Math"/>
              </a:rPr>
              <a:t>≤ k - 1</a:t>
            </a:r>
            <a:r>
              <a:rPr lang="en-US" b="1" i="1" dirty="0">
                <a:solidFill>
                  <a:srgbClr val="00B050"/>
                </a:solidFill>
                <a:latin typeface="Cambria Math"/>
                <a:ea typeface="Cambria Math"/>
              </a:rPr>
              <a:t>.{$}	  </a:t>
            </a:r>
            <a:r>
              <a:rPr lang="en-US" b="1" dirty="0">
                <a:solidFill>
                  <a:srgbClr val="00B050"/>
                </a:solidFill>
                <a:ea typeface="Cambria Math"/>
              </a:rPr>
              <a:t>(right context)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  <a:ea typeface="Cambria Math"/>
              </a:rPr>
              <a:t>Our model is a Subword-Clearing Rest. </a:t>
            </a:r>
            <a:r>
              <a:rPr lang="en-US" b="1" dirty="0" err="1" smtClean="0">
                <a:solidFill>
                  <a:srgbClr val="002060"/>
                </a:solidFill>
                <a:ea typeface="Cambria Math"/>
              </a:rPr>
              <a:t>Aut</a:t>
            </a:r>
            <a:r>
              <a:rPr lang="en-US" b="1" dirty="0" smtClean="0">
                <a:solidFill>
                  <a:srgbClr val="002060"/>
                </a:solidFill>
                <a:ea typeface="Cambria Math"/>
              </a:rPr>
              <a:t>.:</a:t>
            </a:r>
            <a:endParaRPr lang="en-US" b="1" dirty="0" smtClean="0">
              <a:ea typeface="Cambria Math"/>
            </a:endParaRPr>
          </a:p>
          <a:p>
            <a:pPr lvl="2"/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z ∊ </a:t>
            </a:r>
            <a:r>
              <a:rPr lang="el-GR" b="1" i="1" dirty="0">
                <a:solidFill>
                  <a:srgbClr val="7030A0"/>
                </a:solidFill>
                <a:latin typeface="Cambria Math"/>
                <a:ea typeface="Cambria Math"/>
              </a:rPr>
              <a:t>Σ</a:t>
            </a:r>
            <a:r>
              <a:rPr lang="en-US" b="1" i="1" baseline="30000" dirty="0" smtClean="0">
                <a:solidFill>
                  <a:srgbClr val="7030A0"/>
                </a:solidFill>
                <a:latin typeface="Cambria Math"/>
                <a:ea typeface="Cambria Math"/>
              </a:rPr>
              <a:t>+</a:t>
            </a:r>
            <a:r>
              <a:rPr lang="en-US" dirty="0" smtClean="0"/>
              <a:t>, </a:t>
            </a:r>
            <a:r>
              <a:rPr lang="en-US" b="1" i="1" dirty="0" smtClean="0">
                <a:solidFill>
                  <a:srgbClr val="7030A0"/>
                </a:solidFill>
                <a:latin typeface="Cambria Math"/>
                <a:ea typeface="Cambria Math"/>
              </a:rPr>
              <a:t>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/>
              <a:t>is a </a:t>
            </a:r>
            <a:r>
              <a:rPr lang="en-US" b="1" i="1" dirty="0">
                <a:solidFill>
                  <a:srgbClr val="7030A0"/>
                </a:solidFill>
              </a:rPr>
              <a:t>proper subword</a:t>
            </a:r>
            <a:r>
              <a:rPr lang="en-US" dirty="0"/>
              <a:t> of 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z</a:t>
            </a:r>
            <a:r>
              <a:rPr lang="en-US" dirty="0" smtClean="0"/>
              <a:t>.</a:t>
            </a:r>
            <a:endParaRPr lang="en-US" b="1" dirty="0" smtClean="0">
              <a:ea typeface="Cambria Math"/>
            </a:endParaRPr>
          </a:p>
          <a:p>
            <a:pPr lvl="1"/>
            <a:r>
              <a:rPr lang="en-US" b="1" dirty="0" smtClean="0">
                <a:solidFill>
                  <a:srgbClr val="002060"/>
                </a:solidFill>
                <a:ea typeface="Cambria Math"/>
              </a:rPr>
              <a:t>The width is bounded by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b="1" dirty="0" smtClean="0">
                <a:ea typeface="Cambria Math"/>
              </a:rPr>
              <a:t> :</a:t>
            </a:r>
          </a:p>
          <a:p>
            <a:pPr lvl="2"/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b="1" i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xzty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| ≤ l</a:t>
            </a:r>
            <a:r>
              <a:rPr lang="en-US" b="1" dirty="0" smtClean="0">
                <a:ea typeface="Cambria Math"/>
              </a:rPr>
              <a:t>.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There are two words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w</a:t>
            </a:r>
            <a:r>
              <a:rPr lang="en-US" b="1" i="1" baseline="-25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, w</a:t>
            </a:r>
            <a:r>
              <a:rPr lang="en-US" b="1" i="1" baseline="-25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∊ S</a:t>
            </a:r>
            <a:r>
              <a:rPr lang="en-US" b="1" i="1" baseline="30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b="1" dirty="0" smtClean="0">
                <a:solidFill>
                  <a:srgbClr val="002060"/>
                </a:solidFill>
              </a:rPr>
              <a:t>  such that</a:t>
            </a:r>
            <a:r>
              <a:rPr lang="en-US" dirty="0" smtClean="0"/>
              <a:t>:</a:t>
            </a:r>
          </a:p>
          <a:p>
            <a:pPr lvl="2"/>
            <a:r>
              <a:rPr lang="en-US" b="1" i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xzy</a:t>
            </a:r>
            <a:r>
              <a:rPr lang="en-US" dirty="0" smtClean="0">
                <a:solidFill>
                  <a:srgbClr val="7030A0"/>
                </a:solidFill>
              </a:rPr>
              <a:t>  is a </a:t>
            </a:r>
            <a:r>
              <a:rPr lang="en-US" b="1" i="1" dirty="0" smtClean="0">
                <a:solidFill>
                  <a:srgbClr val="7030A0"/>
                </a:solidFill>
              </a:rPr>
              <a:t>subword</a:t>
            </a:r>
            <a:r>
              <a:rPr lang="en-US" dirty="0" smtClean="0">
                <a:solidFill>
                  <a:srgbClr val="7030A0"/>
                </a:solidFill>
              </a:rPr>
              <a:t> of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¢ w</a:t>
            </a:r>
            <a:r>
              <a:rPr lang="en-US" b="1" i="1" baseline="-25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$</a:t>
            </a:r>
            <a:r>
              <a:rPr lang="en-US" dirty="0" smtClean="0"/>
              <a:t>,</a:t>
            </a:r>
          </a:p>
          <a:p>
            <a:pPr lvl="2"/>
            <a:r>
              <a:rPr lang="en-US" b="1" i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xty</a:t>
            </a:r>
            <a:r>
              <a:rPr lang="en-US" dirty="0" smtClean="0">
                <a:solidFill>
                  <a:srgbClr val="7030A0"/>
                </a:solidFill>
              </a:rPr>
              <a:t>  is </a:t>
            </a:r>
            <a:r>
              <a:rPr lang="en-US" dirty="0">
                <a:solidFill>
                  <a:srgbClr val="7030A0"/>
                </a:solidFill>
              </a:rPr>
              <a:t>a </a:t>
            </a:r>
            <a:r>
              <a:rPr lang="en-US" b="1" i="1" dirty="0">
                <a:solidFill>
                  <a:srgbClr val="7030A0"/>
                </a:solidFill>
              </a:rPr>
              <a:t>subword</a:t>
            </a:r>
            <a:r>
              <a:rPr lang="en-US" dirty="0">
                <a:solidFill>
                  <a:srgbClr val="7030A0"/>
                </a:solidFill>
              </a:rPr>
              <a:t> of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¢ w</a:t>
            </a:r>
            <a:r>
              <a:rPr lang="en-US" b="1" i="1" baseline="-25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$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This function is </a:t>
            </a:r>
            <a:r>
              <a:rPr lang="en-US" b="1" i="1" dirty="0" smtClean="0"/>
              <a:t>correct</a:t>
            </a:r>
            <a:r>
              <a:rPr lang="en-US" dirty="0" smtClean="0"/>
              <a:t> and runs in a </a:t>
            </a:r>
            <a:r>
              <a:rPr lang="en-US" b="1" i="1" dirty="0" smtClean="0"/>
              <a:t>polynomial time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2880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</a:t>
            </a:r>
            <a:r>
              <a:rPr lang="en-US" dirty="0" err="1"/>
              <a:t>Assumptions</a:t>
            </a:r>
            <a:r>
              <a:rPr lang="en-US" baseline="-25000" dirty="0" err="1"/>
              <a:t>weak</a:t>
            </a:r>
            <a:endParaRPr lang="en-US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4876800" cy="4876800"/>
          </a:xfrm>
        </p:spPr>
      </p:pic>
    </p:spTree>
    <p:extLst>
      <p:ext uri="{BB962C8B-B14F-4D97-AF65-F5344CB8AC3E}">
        <p14:creationId xmlns:p14="http://schemas.microsoft.com/office/powerpoint/2010/main" val="2725387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</a:t>
            </a:r>
            <a:r>
              <a:rPr lang="en-US" dirty="0" err="1"/>
              <a:t>Assumptions</a:t>
            </a:r>
            <a:r>
              <a:rPr lang="en-US" baseline="-25000" dirty="0" err="1"/>
              <a:t>weak</a:t>
            </a:r>
            <a:endParaRPr lang="en-US" dirty="0"/>
          </a:p>
        </p:txBody>
      </p:sp>
      <p:pic>
        <p:nvPicPr>
          <p:cNvPr id="10" name="Zástupný symbol obsah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4876800" cy="4876800"/>
          </a:xfrm>
        </p:spPr>
      </p:pic>
    </p:spTree>
    <p:extLst>
      <p:ext uri="{BB962C8B-B14F-4D97-AF65-F5344CB8AC3E}">
        <p14:creationId xmlns:p14="http://schemas.microsoft.com/office/powerpoint/2010/main" val="838895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</a:t>
            </a:r>
            <a:r>
              <a:rPr lang="en-US" dirty="0" err="1"/>
              <a:t>Assumptions</a:t>
            </a:r>
            <a:r>
              <a:rPr lang="en-US" baseline="-25000" dirty="0" err="1"/>
              <a:t>weak</a:t>
            </a:r>
            <a:endParaRPr lang="en-US" dirty="0"/>
          </a:p>
        </p:txBody>
      </p:sp>
      <p:pic>
        <p:nvPicPr>
          <p:cNvPr id="12" name="Zástupný symbol obsahu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4876800" cy="4876800"/>
          </a:xfrm>
        </p:spPr>
      </p:pic>
    </p:spTree>
    <p:extLst>
      <p:ext uri="{BB962C8B-B14F-4D97-AF65-F5344CB8AC3E}">
        <p14:creationId xmlns:p14="http://schemas.microsoft.com/office/powerpoint/2010/main" val="403066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</a:t>
            </a:r>
            <a:r>
              <a:rPr lang="en-US" dirty="0" err="1"/>
              <a:t>Assumptions</a:t>
            </a:r>
            <a:r>
              <a:rPr lang="en-US" baseline="-25000" dirty="0" err="1"/>
              <a:t>weak</a:t>
            </a:r>
            <a:endParaRPr lang="en-US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4876800" cy="4876800"/>
          </a:xfrm>
        </p:spPr>
      </p:pic>
    </p:spTree>
    <p:extLst>
      <p:ext uri="{BB962C8B-B14F-4D97-AF65-F5344CB8AC3E}">
        <p14:creationId xmlns:p14="http://schemas.microsoft.com/office/powerpoint/2010/main" val="1282789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</a:t>
            </a:r>
            <a:r>
              <a:rPr lang="en-US" dirty="0" err="1"/>
              <a:t>Assumptions</a:t>
            </a:r>
            <a:r>
              <a:rPr lang="en-US" baseline="-25000" dirty="0" err="1"/>
              <a:t>weak</a:t>
            </a:r>
            <a:endParaRPr lang="en-US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4876800" cy="4876800"/>
          </a:xfrm>
        </p:spPr>
      </p:pic>
    </p:spTree>
    <p:extLst>
      <p:ext uri="{BB962C8B-B14F-4D97-AF65-F5344CB8AC3E}">
        <p14:creationId xmlns:p14="http://schemas.microsoft.com/office/powerpoint/2010/main" val="1488059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</a:t>
            </a:r>
            <a:r>
              <a:rPr lang="en-US" b="1" dirty="0" smtClean="0"/>
              <a:t>III</a:t>
            </a:r>
            <a:r>
              <a:rPr lang="en-US" dirty="0"/>
              <a:t>: </a:t>
            </a:r>
            <a:r>
              <a:rPr lang="en-US" dirty="0" smtClean="0"/>
              <a:t>Active Learning Example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Our goal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Infer a model of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b="1" i="1" noProof="1">
                <a:solidFill>
                  <a:srgbClr val="7030A0"/>
                </a:solidFill>
                <a:latin typeface="Cambria Math"/>
                <a:ea typeface="Cambria Math"/>
              </a:rPr>
              <a:t>cl-RA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 recognizing the language of </a:t>
            </a:r>
            <a:r>
              <a:rPr lang="en-US" b="1" i="1" dirty="0" smtClean="0"/>
              <a:t>simplified arithmetical expressions</a:t>
            </a:r>
            <a:r>
              <a:rPr lang="en-US" dirty="0" smtClean="0"/>
              <a:t> over the alphabet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Σ = {a, +, (, )}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Correct</a:t>
            </a:r>
            <a:r>
              <a:rPr lang="en-US" dirty="0" smtClean="0"/>
              <a:t> arithmetical expressions:</a:t>
            </a:r>
          </a:p>
          <a:p>
            <a:pPr lvl="1"/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a + (a + a)</a:t>
            </a:r>
            <a:r>
              <a:rPr lang="en-US" dirty="0" smtClean="0"/>
              <a:t> ,</a:t>
            </a:r>
          </a:p>
          <a:p>
            <a:pPr lvl="1"/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(a + a)</a:t>
            </a:r>
            <a:r>
              <a:rPr lang="en-US" dirty="0" smtClean="0"/>
              <a:t> ,</a:t>
            </a:r>
          </a:p>
          <a:p>
            <a:pPr lvl="1"/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((a))</a:t>
            </a:r>
            <a:r>
              <a:rPr lang="en-US" dirty="0" smtClean="0"/>
              <a:t> , etc.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Incorrect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arithmetical expressions:</a:t>
            </a:r>
          </a:p>
          <a:p>
            <a:pPr lvl="1"/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a +</a:t>
            </a:r>
            <a:r>
              <a:rPr lang="en-US" dirty="0" smtClean="0"/>
              <a:t> ,</a:t>
            </a:r>
          </a:p>
          <a:p>
            <a:pPr lvl="1"/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) a</a:t>
            </a:r>
            <a:r>
              <a:rPr lang="en-US" dirty="0" smtClean="0"/>
              <a:t> ,</a:t>
            </a:r>
          </a:p>
          <a:p>
            <a:pPr lvl="1"/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(a + a</a:t>
            </a:r>
            <a:r>
              <a:rPr lang="en-US" dirty="0" smtClean="0"/>
              <a:t> , etc.</a:t>
            </a:r>
          </a:p>
          <a:p>
            <a:r>
              <a:rPr lang="en-US" dirty="0" smtClean="0"/>
              <a:t>We fix </a:t>
            </a:r>
            <a:r>
              <a:rPr lang="en-US" b="1" i="1" dirty="0" smtClean="0">
                <a:solidFill>
                  <a:srgbClr val="002060"/>
                </a:solidFill>
              </a:rPr>
              <a:t>maximal width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 to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dirty="0" smtClean="0"/>
              <a:t>, </a:t>
            </a:r>
            <a:r>
              <a:rPr lang="en-US" b="1" i="1" dirty="0" smtClean="0">
                <a:solidFill>
                  <a:srgbClr val="002060"/>
                </a:solidFill>
              </a:rPr>
              <a:t>length of context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 to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8870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 Example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Initial set</a:t>
            </a:r>
            <a:r>
              <a:rPr lang="en-US" dirty="0" smtClean="0"/>
              <a:t> of </a:t>
            </a:r>
            <a:r>
              <a:rPr lang="en-US" b="1" i="1" dirty="0" smtClean="0">
                <a:solidFill>
                  <a:srgbClr val="7030A0"/>
                </a:solidFill>
              </a:rPr>
              <a:t>positive (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b="1" i="1" baseline="-25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b="1" i="1" baseline="30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b="1" i="1" dirty="0" smtClean="0">
                <a:solidFill>
                  <a:srgbClr val="7030A0"/>
                </a:solidFill>
              </a:rPr>
              <a:t>)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i="1" dirty="0" smtClean="0">
                <a:solidFill>
                  <a:srgbClr val="7030A0"/>
                </a:solidFill>
              </a:rPr>
              <a:t>negative (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b="1" i="1" baseline="-25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b="1" i="1" baseline="30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b="1" i="1" dirty="0" smtClean="0">
                <a:solidFill>
                  <a:srgbClr val="7030A0"/>
                </a:solidFill>
              </a:rPr>
              <a:t>)</a:t>
            </a:r>
            <a:r>
              <a:rPr lang="en-US" dirty="0" smtClean="0"/>
              <a:t> samples.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2348880"/>
            <a:ext cx="6580187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881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 Example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Assumptions</a:t>
            </a:r>
            <a:r>
              <a:rPr lang="en-US" b="1" i="1" baseline="-25000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weak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(S</a:t>
            </a:r>
            <a:r>
              <a:rPr lang="en-US" b="1" i="1" baseline="-25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b="1" i="1" baseline="30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l, k)</a:t>
            </a:r>
            <a:r>
              <a:rPr lang="en-US" dirty="0" smtClean="0"/>
              <a:t>  gives us 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64</a:t>
            </a:r>
            <a:r>
              <a:rPr lang="en-US" dirty="0" smtClean="0"/>
              <a:t>  instructions.</a:t>
            </a:r>
          </a:p>
          <a:p>
            <a:r>
              <a:rPr lang="en-US" dirty="0" smtClean="0"/>
              <a:t>After </a:t>
            </a:r>
            <a:r>
              <a:rPr lang="en-US" b="1" i="1" dirty="0" smtClean="0">
                <a:solidFill>
                  <a:srgbClr val="002060"/>
                </a:solidFill>
              </a:rPr>
              <a:t>filtering</a:t>
            </a:r>
            <a:r>
              <a:rPr lang="en-US" dirty="0" smtClean="0"/>
              <a:t> bad instructions and after </a:t>
            </a:r>
            <a:r>
              <a:rPr lang="en-US" b="1" i="1" dirty="0" smtClean="0">
                <a:solidFill>
                  <a:srgbClr val="002060"/>
                </a:solidFill>
              </a:rPr>
              <a:t>simplification</a:t>
            </a:r>
            <a:r>
              <a:rPr lang="en-US" dirty="0" smtClean="0"/>
              <a:t> we get a consistent automaton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b="1" i="1" baseline="-250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 with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21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b="1" i="1" dirty="0" smtClean="0">
                <a:solidFill>
                  <a:srgbClr val="002060"/>
                </a:solidFill>
              </a:rPr>
              <a:t>instructions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6" y="3068960"/>
            <a:ext cx="8642548" cy="141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494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 I</a:t>
            </a:r>
            <a:r>
              <a:rPr lang="en-US" dirty="0" smtClean="0"/>
              <a:t>: Introduction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7030A0"/>
                </a:solidFill>
              </a:rPr>
              <a:t>Restarting Automata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Model for the linguistic technique of </a:t>
            </a:r>
            <a:r>
              <a:rPr lang="en-US" b="1" i="1" dirty="0" smtClean="0"/>
              <a:t>analysis by reduction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Many different types have been defined and studied intensively.</a:t>
            </a:r>
          </a:p>
          <a:p>
            <a:r>
              <a:rPr lang="en-US" b="1" u="sng" dirty="0" smtClean="0">
                <a:solidFill>
                  <a:srgbClr val="002060"/>
                </a:solidFill>
              </a:rPr>
              <a:t>Analysis by Reduction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Method for checking [non-]correctness of a sentence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Iterative application of simplifications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Until the input cannot be simplified anymore</a:t>
            </a:r>
            <a:r>
              <a:rPr lang="en-US" dirty="0" smtClean="0"/>
              <a:t>.</a:t>
            </a:r>
          </a:p>
          <a:p>
            <a:r>
              <a:rPr lang="en-US" b="1" u="sng" dirty="0" smtClean="0">
                <a:solidFill>
                  <a:srgbClr val="7030A0"/>
                </a:solidFill>
              </a:rPr>
              <a:t>Restricted Models</a:t>
            </a:r>
            <a:r>
              <a:rPr lang="en-US" dirty="0" smtClean="0"/>
              <a:t>:</a:t>
            </a:r>
          </a:p>
          <a:p>
            <a:pPr lvl="1"/>
            <a:r>
              <a:rPr lang="en-US" i="1" dirty="0" smtClean="0"/>
              <a:t>Clearing</a:t>
            </a:r>
            <a:r>
              <a:rPr lang="en-US" dirty="0" smtClean="0"/>
              <a:t>, </a:t>
            </a:r>
            <a:r>
              <a:rPr lang="el-GR" dirty="0"/>
              <a:t>Δ-</a:t>
            </a:r>
            <a:r>
              <a:rPr lang="en-US" dirty="0" smtClean="0"/>
              <a:t>Clearing and </a:t>
            </a:r>
            <a:r>
              <a:rPr lang="el-GR" dirty="0" smtClean="0"/>
              <a:t>Δ</a:t>
            </a:r>
            <a:r>
              <a:rPr lang="en-US" dirty="0" smtClean="0"/>
              <a:t>*</a:t>
            </a:r>
            <a:r>
              <a:rPr lang="el-GR" dirty="0" smtClean="0"/>
              <a:t>-</a:t>
            </a:r>
            <a:r>
              <a:rPr lang="en-US" dirty="0" smtClean="0"/>
              <a:t>Clearing Restarting Automata,</a:t>
            </a:r>
          </a:p>
          <a:p>
            <a:pPr lvl="1"/>
            <a:r>
              <a:rPr lang="en-US" i="1" dirty="0" smtClean="0"/>
              <a:t>Subword-Clearing</a:t>
            </a:r>
            <a:r>
              <a:rPr lang="en-US" dirty="0" smtClean="0"/>
              <a:t> Restarting Automata.</a:t>
            </a:r>
          </a:p>
          <a:p>
            <a:pPr lvl="1"/>
            <a:r>
              <a:rPr lang="en-US" dirty="0" smtClean="0"/>
              <a:t>Our method is similar to the </a:t>
            </a:r>
            <a:r>
              <a:rPr lang="en-US" i="1" dirty="0" smtClean="0"/>
              <a:t>delimited string-rewriting systems</a:t>
            </a:r>
            <a:r>
              <a:rPr lang="en-US" dirty="0"/>
              <a:t> 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800" i="1" dirty="0" err="1" smtClean="0">
                <a:solidFill>
                  <a:schemeClr val="bg1">
                    <a:lumMod val="50000"/>
                  </a:schemeClr>
                </a:solidFill>
              </a:rPr>
              <a:t>Eyraud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 et al. (2007)]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665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 Example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expressions recognized by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b="1" i="1" baseline="-25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</a:t>
            </a:r>
            <a:r>
              <a:rPr lang="en-US" dirty="0" smtClean="0"/>
              <a:t> up to length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There are both </a:t>
            </a:r>
            <a:r>
              <a:rPr lang="en-US" b="1" i="1" dirty="0" smtClean="0">
                <a:solidFill>
                  <a:srgbClr val="002060"/>
                </a:solidFill>
              </a:rPr>
              <a:t>correct</a:t>
            </a:r>
            <a:r>
              <a:rPr lang="en-US" dirty="0" smtClean="0"/>
              <a:t> and </a:t>
            </a:r>
            <a:r>
              <a:rPr lang="en-US" b="1" i="1" dirty="0" smtClean="0">
                <a:solidFill>
                  <a:srgbClr val="002060"/>
                </a:solidFill>
              </a:rPr>
              <a:t>incorrect</a:t>
            </a:r>
            <a:r>
              <a:rPr lang="en-US" dirty="0" smtClean="0"/>
              <a:t> arithmetical expressions. Note that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(a) + 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 was never seen before.</a:t>
            </a:r>
          </a:p>
          <a:p>
            <a:r>
              <a:rPr lang="en-US" b="1" dirty="0" smtClean="0"/>
              <a:t>Next step</a:t>
            </a:r>
            <a:r>
              <a:rPr lang="en-US" dirty="0" smtClean="0"/>
              <a:t>: Add all </a:t>
            </a:r>
            <a:r>
              <a:rPr lang="en-US" b="1" i="1" dirty="0" smtClean="0">
                <a:solidFill>
                  <a:srgbClr val="7030A0"/>
                </a:solidFill>
              </a:rPr>
              <a:t>incorrect</a:t>
            </a:r>
            <a:r>
              <a:rPr lang="en-US" dirty="0" smtClean="0"/>
              <a:t> arithmetical expressions to the set of </a:t>
            </a:r>
            <a:r>
              <a:rPr lang="en-US" b="1" i="1" dirty="0" smtClean="0">
                <a:solidFill>
                  <a:srgbClr val="7030A0"/>
                </a:solidFill>
              </a:rPr>
              <a:t>negative samples</a:t>
            </a:r>
            <a:r>
              <a:rPr lang="en-US" dirty="0" smtClean="0"/>
              <a:t>. (We get: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b="1" i="1" baseline="-25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="1" i="1" baseline="30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+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=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b="1" i="1" baseline="-25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b="1" i="1" baseline="30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dirty="0" smtClean="0"/>
              <a:t>  and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b="1" i="1" baseline="-25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="1" i="1" baseline="30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dirty="0" smtClean="0"/>
              <a:t> ).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2348880"/>
            <a:ext cx="55340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887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 Example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get a consistent </a:t>
            </a:r>
            <a:r>
              <a:rPr lang="en-US" dirty="0"/>
              <a:t>automaton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b="1" i="1" baseline="-25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16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b="1" i="1" dirty="0" smtClean="0">
                <a:solidFill>
                  <a:srgbClr val="7030A0"/>
                </a:solidFill>
              </a:rPr>
              <a:t>instructions</a:t>
            </a:r>
            <a:r>
              <a:rPr lang="en-US" dirty="0" smtClean="0"/>
              <a:t>.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Up to length 5</a:t>
            </a:r>
            <a:r>
              <a:rPr lang="en-US" dirty="0" smtClean="0"/>
              <a:t>, the automaton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M</a:t>
            </a:r>
            <a:r>
              <a:rPr lang="en-US" b="1" i="1" baseline="-250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 recognizes </a:t>
            </a:r>
            <a:r>
              <a:rPr lang="en-US" b="1" i="1" dirty="0" smtClean="0">
                <a:solidFill>
                  <a:srgbClr val="002060"/>
                </a:solidFill>
              </a:rPr>
              <a:t>only correct</a:t>
            </a:r>
            <a:r>
              <a:rPr lang="en-US" dirty="0" smtClean="0"/>
              <a:t> arithmetical expressions.</a:t>
            </a:r>
          </a:p>
          <a:p>
            <a:r>
              <a:rPr lang="en-US" b="1" dirty="0" smtClean="0"/>
              <a:t>However</a:t>
            </a:r>
            <a:r>
              <a:rPr lang="en-US" dirty="0" smtClean="0"/>
              <a:t>, it recognizes also </a:t>
            </a:r>
            <a:r>
              <a:rPr lang="en-US" b="1" i="1" dirty="0" smtClean="0">
                <a:solidFill>
                  <a:srgbClr val="7030A0"/>
                </a:solidFill>
              </a:rPr>
              <a:t>some incorrect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arithmetical expressions </a:t>
            </a:r>
            <a:r>
              <a:rPr lang="en-US" b="1" i="1" dirty="0" smtClean="0">
                <a:solidFill>
                  <a:srgbClr val="7030A0"/>
                </a:solidFill>
              </a:rPr>
              <a:t>beyond this length</a:t>
            </a:r>
            <a:r>
              <a:rPr lang="en-US" dirty="0" smtClean="0"/>
              <a:t>, e.g.:</a:t>
            </a:r>
          </a:p>
          <a:p>
            <a:pPr lvl="1"/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((a + a)</a:t>
            </a:r>
            <a:r>
              <a:rPr lang="en-US" dirty="0" smtClean="0"/>
              <a:t> ,</a:t>
            </a:r>
          </a:p>
          <a:p>
            <a:pPr lvl="1"/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(a + a))</a:t>
            </a:r>
            <a:r>
              <a:rPr lang="en-US" dirty="0" smtClean="0"/>
              <a:t> ,</a:t>
            </a:r>
          </a:p>
          <a:p>
            <a:pPr lvl="1"/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a + (a + a</a:t>
            </a:r>
            <a:r>
              <a:rPr lang="en-US" dirty="0" smtClean="0"/>
              <a:t> ,</a:t>
            </a:r>
          </a:p>
          <a:p>
            <a:pPr lvl="1"/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a + a) + a</a:t>
            </a:r>
            <a:r>
              <a:rPr lang="en-US" dirty="0" smtClean="0"/>
              <a:t> .</a:t>
            </a:r>
          </a:p>
          <a:p>
            <a:r>
              <a:rPr lang="en-US" dirty="0"/>
              <a:t>Add </a:t>
            </a:r>
            <a:r>
              <a:rPr lang="en-US" dirty="0" smtClean="0"/>
              <a:t>also these </a:t>
            </a:r>
            <a:r>
              <a:rPr lang="en-US" b="1" i="1" dirty="0">
                <a:solidFill>
                  <a:srgbClr val="7030A0"/>
                </a:solidFill>
              </a:rPr>
              <a:t>incorrect</a:t>
            </a:r>
            <a:r>
              <a:rPr lang="en-US" dirty="0"/>
              <a:t> arithmetical expressions to the set of </a:t>
            </a:r>
            <a:r>
              <a:rPr lang="en-US" b="1" i="1" dirty="0">
                <a:solidFill>
                  <a:srgbClr val="7030A0"/>
                </a:solidFill>
              </a:rPr>
              <a:t>negative samples</a:t>
            </a:r>
            <a:r>
              <a:rPr lang="en-US" dirty="0"/>
              <a:t>. (We get: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b="1" i="1" baseline="-25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b="1" i="1" baseline="30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+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= S</a:t>
            </a:r>
            <a:r>
              <a:rPr lang="en-US" b="1" i="1" baseline="-25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="1" i="1" baseline="30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dirty="0" smtClean="0"/>
              <a:t>  </a:t>
            </a:r>
            <a:r>
              <a:rPr lang="en-US" dirty="0"/>
              <a:t>and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b="1" i="1" baseline="-25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b="1" i="1" baseline="30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dirty="0" smtClean="0"/>
              <a:t> 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10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Learning Example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get </a:t>
            </a:r>
            <a:r>
              <a:rPr lang="en-US" dirty="0"/>
              <a:t>a consistent automaton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b="1" i="1" baseline="-25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12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b="1" i="1" dirty="0" smtClean="0">
                <a:solidFill>
                  <a:srgbClr val="7030A0"/>
                </a:solidFill>
              </a:rPr>
              <a:t>instructions</a:t>
            </a:r>
            <a:r>
              <a:rPr lang="en-US" dirty="0" smtClean="0"/>
              <a:t> recognizing only </a:t>
            </a:r>
            <a:r>
              <a:rPr lang="en-US" b="1" i="1" dirty="0" smtClean="0">
                <a:solidFill>
                  <a:srgbClr val="7030A0"/>
                </a:solidFill>
              </a:rPr>
              <a:t>correct</a:t>
            </a:r>
            <a:r>
              <a:rPr lang="en-US" dirty="0" smtClean="0"/>
              <a:t> expressions.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automaton is </a:t>
            </a:r>
            <a:r>
              <a:rPr lang="en-US" b="1" i="1" dirty="0" smtClean="0">
                <a:solidFill>
                  <a:srgbClr val="002060"/>
                </a:solidFill>
              </a:rPr>
              <a:t>not complete</a:t>
            </a:r>
            <a:r>
              <a:rPr lang="en-US" dirty="0" smtClean="0"/>
              <a:t> yet.</a:t>
            </a:r>
          </a:p>
          <a:p>
            <a:r>
              <a:rPr lang="en-US" dirty="0" smtClean="0"/>
              <a:t>It does not recognize e.g.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a + (a + (a))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time we would need to extend the </a:t>
            </a:r>
            <a:r>
              <a:rPr lang="en-US" b="1" i="1" dirty="0" smtClean="0">
                <a:solidFill>
                  <a:srgbClr val="002060"/>
                </a:solidFill>
              </a:rPr>
              <a:t>positive</a:t>
            </a:r>
            <a:r>
              <a:rPr lang="en-US" dirty="0" smtClean="0"/>
              <a:t> samples.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2807196"/>
            <a:ext cx="7875587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956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III</a:t>
            </a:r>
            <a:r>
              <a:rPr lang="en-US" dirty="0"/>
              <a:t>: </a:t>
            </a:r>
            <a:r>
              <a:rPr lang="en-US" dirty="0" smtClean="0"/>
              <a:t>Hardness Results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general, the </a:t>
            </a:r>
            <a:r>
              <a:rPr lang="en-US" b="1" i="1" dirty="0" smtClean="0">
                <a:solidFill>
                  <a:srgbClr val="002060"/>
                </a:solidFill>
              </a:rPr>
              <a:t>task of finding</a:t>
            </a:r>
            <a:r>
              <a:rPr lang="en-US" b="1" i="1" dirty="0" smtClean="0"/>
              <a:t> </a:t>
            </a:r>
            <a:r>
              <a:rPr lang="en-US" dirty="0" smtClean="0"/>
              <a:t>a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002060"/>
                </a:solidFill>
              </a:rPr>
              <a:t>consistent Clearing </a:t>
            </a:r>
            <a:r>
              <a:rPr lang="en-US" dirty="0" smtClean="0"/>
              <a:t>Rest. </a:t>
            </a:r>
            <a:r>
              <a:rPr lang="en-US" dirty="0" err="1" smtClean="0"/>
              <a:t>Aut</a:t>
            </a:r>
            <a:r>
              <a:rPr lang="en-US" dirty="0" smtClean="0"/>
              <a:t>. with the given set of positive and negative samples is </a:t>
            </a:r>
            <a:r>
              <a:rPr lang="en-US" b="1" i="1" dirty="0" smtClean="0">
                <a:solidFill>
                  <a:srgbClr val="002060"/>
                </a:solidFill>
              </a:rPr>
              <a:t>NP-hard</a:t>
            </a:r>
            <a:r>
              <a:rPr lang="en-US" dirty="0" smtClean="0"/>
              <a:t>, provided that we impose an </a:t>
            </a:r>
            <a:r>
              <a:rPr lang="en-US" b="1" i="1" dirty="0" smtClean="0">
                <a:solidFill>
                  <a:srgbClr val="002060"/>
                </a:solidFill>
              </a:rPr>
              <a:t>upper bound on the width of instructions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resembles a </a:t>
            </a:r>
            <a:r>
              <a:rPr lang="en-US" b="1" i="1" dirty="0" smtClean="0">
                <a:solidFill>
                  <a:srgbClr val="7030A0"/>
                </a:solidFill>
              </a:rPr>
              <a:t>famous result of Gold</a:t>
            </a:r>
            <a:r>
              <a:rPr lang="en-US" dirty="0" smtClean="0"/>
              <a:t> who showed that the question of whether there is a </a:t>
            </a:r>
            <a:r>
              <a:rPr lang="en-US" b="1" i="1" dirty="0" smtClean="0">
                <a:solidFill>
                  <a:srgbClr val="7030A0"/>
                </a:solidFill>
              </a:rPr>
              <a:t>finite automaton with at most n states</a:t>
            </a:r>
            <a:r>
              <a:rPr lang="en-US" dirty="0" smtClean="0"/>
              <a:t> consistent with a given list of input/output pairs is </a:t>
            </a:r>
            <a:r>
              <a:rPr lang="en-US" b="1" i="1" dirty="0" smtClean="0">
                <a:solidFill>
                  <a:srgbClr val="7030A0"/>
                </a:solidFill>
              </a:rPr>
              <a:t>NP-complete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Indeed</a:t>
            </a:r>
            <a:r>
              <a:rPr lang="en-US" dirty="0" smtClean="0"/>
              <a:t>, for every </a:t>
            </a:r>
            <a:r>
              <a:rPr lang="en-US" b="1" i="1" dirty="0" smtClean="0">
                <a:solidFill>
                  <a:srgbClr val="002060"/>
                </a:solidFill>
              </a:rPr>
              <a:t>n-state finite automaton</a:t>
            </a:r>
            <a:r>
              <a:rPr lang="en-US" dirty="0" smtClean="0"/>
              <a:t>, there is an equivalent </a:t>
            </a:r>
            <a:r>
              <a:rPr lang="en-US" b="1" i="1" dirty="0" smtClean="0">
                <a:solidFill>
                  <a:srgbClr val="002060"/>
                </a:solidFill>
              </a:rPr>
              <a:t>Clearing Restarting Automaton</a:t>
            </a:r>
            <a:r>
              <a:rPr lang="en-US" dirty="0" smtClean="0"/>
              <a:t> that has the </a:t>
            </a:r>
            <a:r>
              <a:rPr lang="en-US" b="1" i="1" dirty="0" smtClean="0">
                <a:solidFill>
                  <a:srgbClr val="002060"/>
                </a:solidFill>
              </a:rPr>
              <a:t>width of instructions bounded from above by O(n)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764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Hardness Results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 ≥ 2</a:t>
            </a:r>
            <a:r>
              <a:rPr lang="en-US" dirty="0" smtClean="0"/>
              <a:t>  be a </a:t>
            </a:r>
            <a:r>
              <a:rPr lang="en-US" b="1" i="1" dirty="0" smtClean="0">
                <a:solidFill>
                  <a:srgbClr val="7030A0"/>
                </a:solidFill>
              </a:rPr>
              <a:t>fixed integer</a:t>
            </a:r>
            <a:r>
              <a:rPr lang="en-US" dirty="0" smtClean="0"/>
              <a:t>. Consider the following </a:t>
            </a:r>
            <a:r>
              <a:rPr lang="en-US" b="1" dirty="0" smtClean="0">
                <a:solidFill>
                  <a:srgbClr val="7030A0"/>
                </a:solidFill>
              </a:rPr>
              <a:t>task</a:t>
            </a:r>
            <a:r>
              <a:rPr lang="en-US" dirty="0" smtClean="0"/>
              <a:t>:</a:t>
            </a:r>
          </a:p>
          <a:p>
            <a:r>
              <a:rPr lang="en-US" b="1" u="sng" dirty="0" smtClean="0"/>
              <a:t>Input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Set of </a:t>
            </a:r>
            <a:r>
              <a:rPr lang="en-US" b="1" i="1" dirty="0">
                <a:solidFill>
                  <a:srgbClr val="002060"/>
                </a:solidFill>
              </a:rPr>
              <a:t>positive samples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b="1" i="1" baseline="300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Set of </a:t>
            </a:r>
            <a:r>
              <a:rPr lang="en-US" b="1" i="1" dirty="0">
                <a:solidFill>
                  <a:srgbClr val="7030A0"/>
                </a:solidFill>
              </a:rPr>
              <a:t>negative samples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b="1" i="1" baseline="300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We assume that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b="1" i="1" baseline="300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∩ S</a:t>
            </a:r>
            <a:r>
              <a:rPr lang="en-US" b="1" i="1" baseline="300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= ⍉</a:t>
            </a:r>
            <a:r>
              <a:rPr lang="en-US" dirty="0"/>
              <a:t>, and </a:t>
            </a:r>
            <a:r>
              <a:rPr lang="el-GR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l-GR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∊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S</a:t>
            </a:r>
            <a:r>
              <a:rPr lang="en-US" b="1" i="1" baseline="300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dirty="0"/>
              <a:t>.</a:t>
            </a:r>
          </a:p>
          <a:p>
            <a:r>
              <a:rPr lang="en-US" b="1" u="sng" dirty="0" smtClean="0"/>
              <a:t>Output</a:t>
            </a:r>
            <a:r>
              <a:rPr lang="en-US" dirty="0" smtClean="0"/>
              <a:t>:</a:t>
            </a:r>
          </a:p>
          <a:p>
            <a:pPr lvl="1"/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0-</a:t>
            </a:r>
            <a:r>
              <a:rPr lang="en-US" b="1" i="1" noProof="1" smtClean="0">
                <a:solidFill>
                  <a:srgbClr val="7030A0"/>
                </a:solidFill>
                <a:latin typeface="Cambria Math"/>
                <a:ea typeface="Cambria Math"/>
              </a:rPr>
              <a:t>cl-RA M</a:t>
            </a:r>
            <a:r>
              <a:rPr lang="en-US" dirty="0" smtClean="0"/>
              <a:t>  </a:t>
            </a:r>
            <a:r>
              <a:rPr lang="en-US" dirty="0"/>
              <a:t>such </a:t>
            </a:r>
            <a:r>
              <a:rPr lang="en-US" dirty="0" smtClean="0"/>
              <a:t>that: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002060"/>
                </a:solidFill>
              </a:rPr>
              <a:t>width of instructions</a:t>
            </a:r>
            <a:r>
              <a:rPr lang="en-US" dirty="0" smtClean="0"/>
              <a:t> of </a:t>
            </a:r>
            <a:r>
              <a:rPr lang="en-US" b="1" i="1" noProof="1">
                <a:solidFill>
                  <a:srgbClr val="002060"/>
                </a:solidFill>
                <a:latin typeface="Cambria Math"/>
                <a:ea typeface="Cambria Math"/>
              </a:rPr>
              <a:t>M</a:t>
            </a:r>
            <a:r>
              <a:rPr lang="en-US" dirty="0" smtClean="0"/>
              <a:t>  is at most </a:t>
            </a:r>
            <a:r>
              <a:rPr lang="en-US" b="1" i="1" noProof="1" smtClean="0">
                <a:solidFill>
                  <a:srgbClr val="002060"/>
                </a:solidFill>
                <a:latin typeface="Cambria Math"/>
                <a:ea typeface="Cambria Math"/>
              </a:rPr>
              <a:t>l</a:t>
            </a:r>
            <a:r>
              <a:rPr lang="en-US" dirty="0" smtClean="0"/>
              <a:t>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L(M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) ⊆ S</a:t>
            </a:r>
            <a:r>
              <a:rPr lang="en-US" b="1" i="1" baseline="300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dirty="0"/>
              <a:t>  and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L(M) ∩ S</a:t>
            </a:r>
            <a:r>
              <a:rPr lang="en-US" b="1" i="1" baseline="300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= ⍉</a:t>
            </a:r>
            <a:r>
              <a:rPr lang="en-US" dirty="0" smtClean="0"/>
              <a:t>.</a:t>
            </a:r>
          </a:p>
          <a:p>
            <a:r>
              <a:rPr lang="en-US" b="1" u="sng" dirty="0" smtClean="0"/>
              <a:t>Theorem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This task is </a:t>
            </a:r>
            <a:r>
              <a:rPr lang="en-US" b="1" dirty="0" smtClean="0"/>
              <a:t>NP</a:t>
            </a:r>
            <a:r>
              <a:rPr lang="en-US" dirty="0" smtClean="0"/>
              <a:t>-complete.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8229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Hardness </a:t>
            </a:r>
            <a:r>
              <a:rPr lang="en-US" dirty="0" smtClean="0"/>
              <a:t>Results – Generalization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k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≥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 and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 ≥ 4k + 4</a:t>
            </a:r>
            <a:r>
              <a:rPr lang="en-US" dirty="0" smtClean="0"/>
              <a:t>  be </a:t>
            </a:r>
            <a:r>
              <a:rPr lang="en-US" b="1" i="1" dirty="0" smtClean="0">
                <a:solidFill>
                  <a:srgbClr val="7030A0"/>
                </a:solidFill>
              </a:rPr>
              <a:t>fixed integers</a:t>
            </a:r>
            <a:r>
              <a:rPr lang="en-US" dirty="0" smtClean="0"/>
              <a:t>. Consider:</a:t>
            </a:r>
          </a:p>
          <a:p>
            <a:r>
              <a:rPr lang="en-US" b="1" u="sng" dirty="0" smtClean="0"/>
              <a:t>Input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Set of </a:t>
            </a:r>
            <a:r>
              <a:rPr lang="en-US" b="1" i="1" dirty="0">
                <a:solidFill>
                  <a:srgbClr val="002060"/>
                </a:solidFill>
              </a:rPr>
              <a:t>positive samples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b="1" i="1" baseline="300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Set of </a:t>
            </a:r>
            <a:r>
              <a:rPr lang="en-US" b="1" i="1" dirty="0">
                <a:solidFill>
                  <a:srgbClr val="7030A0"/>
                </a:solidFill>
              </a:rPr>
              <a:t>negative samples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b="1" i="1" baseline="300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We assume that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b="1" i="1" baseline="300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∩ S</a:t>
            </a:r>
            <a:r>
              <a:rPr lang="en-US" b="1" i="1" baseline="300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= ⍉</a:t>
            </a:r>
            <a:r>
              <a:rPr lang="en-US" dirty="0"/>
              <a:t>, and </a:t>
            </a:r>
            <a:r>
              <a:rPr lang="el-GR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l-GR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∊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S</a:t>
            </a:r>
            <a:r>
              <a:rPr lang="en-US" b="1" i="1" baseline="300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dirty="0"/>
              <a:t>.</a:t>
            </a:r>
          </a:p>
          <a:p>
            <a:r>
              <a:rPr lang="en-US" b="1" u="sng" dirty="0" smtClean="0"/>
              <a:t>Output</a:t>
            </a:r>
            <a:r>
              <a:rPr lang="en-US" dirty="0" smtClean="0"/>
              <a:t>:</a:t>
            </a:r>
          </a:p>
          <a:p>
            <a:pPr lvl="1"/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k-</a:t>
            </a:r>
            <a:r>
              <a:rPr lang="en-US" b="1" i="1" noProof="1" smtClean="0">
                <a:solidFill>
                  <a:srgbClr val="7030A0"/>
                </a:solidFill>
                <a:latin typeface="Cambria Math"/>
                <a:ea typeface="Cambria Math"/>
              </a:rPr>
              <a:t>cl-RA M</a:t>
            </a:r>
            <a:r>
              <a:rPr lang="en-US" dirty="0" smtClean="0"/>
              <a:t>  </a:t>
            </a:r>
            <a:r>
              <a:rPr lang="en-US" dirty="0"/>
              <a:t>such </a:t>
            </a:r>
            <a:r>
              <a:rPr lang="en-US" dirty="0" smtClean="0"/>
              <a:t>that: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002060"/>
                </a:solidFill>
              </a:rPr>
              <a:t>width of instructions </a:t>
            </a:r>
            <a:r>
              <a:rPr lang="en-US" dirty="0" smtClean="0"/>
              <a:t>of </a:t>
            </a:r>
            <a:r>
              <a:rPr lang="en-US" b="1" i="1" noProof="1">
                <a:solidFill>
                  <a:srgbClr val="002060"/>
                </a:solidFill>
                <a:latin typeface="Cambria Math"/>
                <a:ea typeface="Cambria Math"/>
              </a:rPr>
              <a:t>M</a:t>
            </a:r>
            <a:r>
              <a:rPr lang="en-US" dirty="0" smtClean="0"/>
              <a:t>  is at most </a:t>
            </a:r>
            <a:r>
              <a:rPr lang="en-US" b="1" i="1" noProof="1" smtClean="0">
                <a:solidFill>
                  <a:srgbClr val="002060"/>
                </a:solidFill>
                <a:latin typeface="Cambria Math"/>
                <a:ea typeface="Cambria Math"/>
              </a:rPr>
              <a:t>l</a:t>
            </a:r>
            <a:r>
              <a:rPr lang="en-US" dirty="0" smtClean="0"/>
              <a:t>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L(M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) ⊆ S</a:t>
            </a:r>
            <a:r>
              <a:rPr lang="en-US" b="1" i="1" baseline="300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dirty="0"/>
              <a:t>  and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L(M) ∩ S</a:t>
            </a:r>
            <a:r>
              <a:rPr lang="en-US" b="1" i="1" baseline="300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= ⍉</a:t>
            </a:r>
            <a:r>
              <a:rPr lang="en-US" dirty="0" smtClean="0"/>
              <a:t>.</a:t>
            </a:r>
          </a:p>
          <a:p>
            <a:r>
              <a:rPr lang="en-US" b="1" u="sng" dirty="0" smtClean="0"/>
              <a:t>Theorem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This task is </a:t>
            </a:r>
            <a:r>
              <a:rPr lang="en-US" b="1" dirty="0" smtClean="0"/>
              <a:t>NP</a:t>
            </a:r>
            <a:r>
              <a:rPr lang="en-US" dirty="0" smtClean="0"/>
              <a:t>-complete for 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k = 1</a:t>
            </a:r>
            <a:r>
              <a:rPr lang="en-US" dirty="0" smtClean="0"/>
              <a:t>  and </a:t>
            </a:r>
            <a:r>
              <a:rPr lang="en-US" b="1" dirty="0" smtClean="0"/>
              <a:t>NP</a:t>
            </a:r>
            <a:r>
              <a:rPr lang="en-US" dirty="0" smtClean="0"/>
              <a:t>-hard for 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k &gt; 1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456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</a:t>
            </a:r>
            <a:r>
              <a:rPr lang="en-US" b="1" dirty="0" smtClean="0"/>
              <a:t>V</a:t>
            </a:r>
            <a:r>
              <a:rPr lang="en-US" dirty="0" smtClean="0"/>
              <a:t>: Concluding Remarks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shown that it is possible to </a:t>
            </a:r>
            <a:r>
              <a:rPr lang="en-US" b="1" i="1" dirty="0" smtClean="0">
                <a:solidFill>
                  <a:srgbClr val="7030A0"/>
                </a:solidFill>
              </a:rPr>
              <a:t>infer</a:t>
            </a:r>
            <a:r>
              <a:rPr lang="en-US" dirty="0" smtClean="0"/>
              <a:t> any </a:t>
            </a:r>
            <a:r>
              <a:rPr lang="en-US" b="1" i="1" dirty="0" smtClean="0">
                <a:solidFill>
                  <a:srgbClr val="7030A0"/>
                </a:solidFill>
              </a:rPr>
              <a:t>hidden target Clearing </a:t>
            </a:r>
            <a:r>
              <a:rPr lang="en-US" dirty="0" smtClean="0"/>
              <a:t>(</a:t>
            </a:r>
            <a:r>
              <a:rPr lang="en-US" b="1" i="1" dirty="0" smtClean="0">
                <a:solidFill>
                  <a:srgbClr val="7030A0"/>
                </a:solidFill>
              </a:rPr>
              <a:t>Subword-Clearing</a:t>
            </a:r>
            <a:r>
              <a:rPr lang="en-US" dirty="0" smtClean="0"/>
              <a:t>) Rest. </a:t>
            </a:r>
            <a:r>
              <a:rPr lang="en-US" dirty="0" err="1" smtClean="0"/>
              <a:t>Aut</a:t>
            </a:r>
            <a:r>
              <a:rPr lang="en-US" dirty="0" smtClean="0"/>
              <a:t>. </a:t>
            </a:r>
            <a:r>
              <a:rPr lang="en-US" b="1" i="1" dirty="0" smtClean="0">
                <a:solidFill>
                  <a:srgbClr val="7030A0"/>
                </a:solidFill>
              </a:rPr>
              <a:t>in the limit</a:t>
            </a:r>
            <a:r>
              <a:rPr lang="en-US" dirty="0" smtClean="0"/>
              <a:t> from </a:t>
            </a:r>
            <a:r>
              <a:rPr lang="en-US" b="1" i="1" dirty="0" smtClean="0">
                <a:solidFill>
                  <a:srgbClr val="7030A0"/>
                </a:solidFill>
              </a:rPr>
              <a:t>positive</a:t>
            </a:r>
            <a:r>
              <a:rPr lang="en-US" dirty="0" smtClean="0"/>
              <a:t> and </a:t>
            </a:r>
            <a:r>
              <a:rPr lang="en-US" b="1" i="1" dirty="0" smtClean="0">
                <a:solidFill>
                  <a:srgbClr val="7030A0"/>
                </a:solidFill>
              </a:rPr>
              <a:t>negative</a:t>
            </a:r>
            <a:r>
              <a:rPr lang="en-US" dirty="0" smtClean="0"/>
              <a:t> samples.</a:t>
            </a:r>
          </a:p>
          <a:p>
            <a:r>
              <a:rPr lang="en-US" dirty="0" smtClean="0"/>
              <a:t>However, </a:t>
            </a:r>
            <a:r>
              <a:rPr lang="en-US" dirty="0"/>
              <a:t>the </a:t>
            </a:r>
            <a:r>
              <a:rPr lang="en-US" b="1" i="1" dirty="0">
                <a:solidFill>
                  <a:srgbClr val="002060"/>
                </a:solidFill>
              </a:rPr>
              <a:t>task of finding</a:t>
            </a:r>
            <a:r>
              <a:rPr lang="en-US" b="1" i="1" dirty="0"/>
              <a:t> </a:t>
            </a:r>
            <a:r>
              <a:rPr lang="en-US" dirty="0"/>
              <a:t>a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002060"/>
                </a:solidFill>
              </a:rPr>
              <a:t>consistent </a:t>
            </a:r>
            <a:r>
              <a:rPr lang="en-US" b="1" i="1" dirty="0" smtClean="0">
                <a:solidFill>
                  <a:srgbClr val="002060"/>
                </a:solidFill>
              </a:rPr>
              <a:t>Clearing </a:t>
            </a:r>
            <a:r>
              <a:rPr lang="en-US" dirty="0" smtClean="0"/>
              <a:t>Rest. </a:t>
            </a:r>
            <a:r>
              <a:rPr lang="en-US" dirty="0" err="1" smtClean="0"/>
              <a:t>Aut</a:t>
            </a:r>
            <a:r>
              <a:rPr lang="en-US" dirty="0" smtClean="0"/>
              <a:t>. with </a:t>
            </a:r>
            <a:r>
              <a:rPr lang="en-US" dirty="0"/>
              <a:t>the given set of </a:t>
            </a:r>
            <a:r>
              <a:rPr lang="en-US" b="1" i="1" dirty="0">
                <a:solidFill>
                  <a:srgbClr val="002060"/>
                </a:solidFill>
              </a:rPr>
              <a:t>positive</a:t>
            </a:r>
            <a:r>
              <a:rPr lang="en-US" dirty="0"/>
              <a:t> and </a:t>
            </a:r>
            <a:r>
              <a:rPr lang="en-US" b="1" i="1" dirty="0">
                <a:solidFill>
                  <a:srgbClr val="002060"/>
                </a:solidFill>
              </a:rPr>
              <a:t>negative</a:t>
            </a:r>
            <a:r>
              <a:rPr lang="en-US" dirty="0"/>
              <a:t> samples is </a:t>
            </a:r>
            <a:r>
              <a:rPr lang="en-US" b="1" i="1" dirty="0">
                <a:solidFill>
                  <a:srgbClr val="002060"/>
                </a:solidFill>
              </a:rPr>
              <a:t>NP-hard</a:t>
            </a:r>
            <a:r>
              <a:rPr lang="en-US" dirty="0"/>
              <a:t>, provided that we impose an </a:t>
            </a:r>
            <a:r>
              <a:rPr lang="en-US" b="1" i="1" dirty="0">
                <a:solidFill>
                  <a:srgbClr val="002060"/>
                </a:solidFill>
              </a:rPr>
              <a:t>upper bound on the width of </a:t>
            </a:r>
            <a:r>
              <a:rPr lang="en-US" b="1" i="1" dirty="0" smtClean="0">
                <a:solidFill>
                  <a:srgbClr val="002060"/>
                </a:solidFill>
              </a:rPr>
              <a:t>instructions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</a:t>
            </a:r>
            <a:r>
              <a:rPr lang="en-US" dirty="0"/>
              <a:t>we </a:t>
            </a:r>
            <a:r>
              <a:rPr lang="en-US" b="1" i="1" dirty="0">
                <a:solidFill>
                  <a:srgbClr val="7030A0"/>
                </a:solidFill>
              </a:rPr>
              <a:t>do not impose any upper bound</a:t>
            </a:r>
            <a:r>
              <a:rPr lang="en-US" dirty="0"/>
              <a:t> on the maximal </a:t>
            </a:r>
            <a:r>
              <a:rPr lang="en-US" b="1" i="1" dirty="0">
                <a:solidFill>
                  <a:srgbClr val="7030A0"/>
                </a:solidFill>
              </a:rPr>
              <a:t>width of instructions</a:t>
            </a:r>
            <a:r>
              <a:rPr lang="en-US" dirty="0"/>
              <a:t>, then the task is </a:t>
            </a:r>
            <a:r>
              <a:rPr lang="en-US" dirty="0" smtClean="0"/>
              <a:t>trivially decidable </a:t>
            </a:r>
            <a:r>
              <a:rPr lang="en-US" dirty="0"/>
              <a:t>in a polynomial time for any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k ≥ 0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49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Open Problems</a:t>
            </a:r>
            <a:endParaRPr lang="en-US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dirty="0"/>
              <a:t>similar </a:t>
            </a:r>
            <a:r>
              <a:rPr lang="en-US" b="1" i="1" dirty="0">
                <a:solidFill>
                  <a:srgbClr val="7030A0"/>
                </a:solidFill>
              </a:rPr>
              <a:t>hardness results</a:t>
            </a:r>
            <a:r>
              <a:rPr lang="en-US" dirty="0"/>
              <a:t> hold also for </a:t>
            </a:r>
            <a:r>
              <a:rPr lang="en-US" b="1" i="1" dirty="0">
                <a:solidFill>
                  <a:srgbClr val="7030A0"/>
                </a:solidFill>
              </a:rPr>
              <a:t>other</a:t>
            </a:r>
            <a:r>
              <a:rPr lang="en-US" dirty="0"/>
              <a:t> (more powerful) </a:t>
            </a:r>
            <a:r>
              <a:rPr lang="en-US" b="1" i="1" dirty="0" smtClean="0">
                <a:solidFill>
                  <a:srgbClr val="7030A0"/>
                </a:solidFill>
              </a:rPr>
              <a:t>models</a:t>
            </a:r>
            <a:r>
              <a:rPr lang="en-US" dirty="0" smtClean="0"/>
              <a:t> like </a:t>
            </a:r>
            <a:r>
              <a:rPr lang="en-US" b="1" i="1" dirty="0">
                <a:solidFill>
                  <a:srgbClr val="7030A0"/>
                </a:solidFill>
              </a:rPr>
              <a:t>Subword-Clearing</a:t>
            </a:r>
            <a:r>
              <a:rPr lang="en-US" dirty="0"/>
              <a:t> Rest. </a:t>
            </a:r>
            <a:r>
              <a:rPr lang="en-US" dirty="0" err="1"/>
              <a:t>Aut</a:t>
            </a:r>
            <a:r>
              <a:rPr lang="en-US" dirty="0"/>
              <a:t>.?</a:t>
            </a:r>
          </a:p>
          <a:p>
            <a:r>
              <a:rPr lang="en-US" dirty="0"/>
              <a:t>What is the </a:t>
            </a:r>
            <a:r>
              <a:rPr lang="en-US" b="1" i="1" dirty="0">
                <a:solidFill>
                  <a:srgbClr val="002060"/>
                </a:solidFill>
              </a:rPr>
              <a:t>time complexity</a:t>
            </a:r>
            <a:r>
              <a:rPr lang="en-US" b="1" i="1" dirty="0"/>
              <a:t> </a:t>
            </a:r>
            <a:r>
              <a:rPr lang="en-US" dirty="0"/>
              <a:t>of the </a:t>
            </a:r>
            <a:r>
              <a:rPr lang="en-US" b="1" i="1" dirty="0">
                <a:solidFill>
                  <a:srgbClr val="002060"/>
                </a:solidFill>
              </a:rPr>
              <a:t>membership</a:t>
            </a:r>
            <a:r>
              <a:rPr lang="en-US" dirty="0"/>
              <a:t> and </a:t>
            </a:r>
            <a:r>
              <a:rPr lang="en-US" b="1" i="1" dirty="0">
                <a:solidFill>
                  <a:srgbClr val="002060"/>
                </a:solidFill>
              </a:rPr>
              <a:t>equivalence</a:t>
            </a:r>
            <a:r>
              <a:rPr lang="en-US" dirty="0"/>
              <a:t> queries for these models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2990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M. </a:t>
            </a:r>
            <a:r>
              <a:rPr lang="en-US" dirty="0" err="1"/>
              <a:t>Beaudry</a:t>
            </a:r>
            <a:r>
              <a:rPr lang="en-US" dirty="0"/>
              <a:t>, M. </a:t>
            </a:r>
            <a:r>
              <a:rPr lang="en-US" dirty="0" err="1"/>
              <a:t>Holzer</a:t>
            </a:r>
            <a:r>
              <a:rPr lang="en-US" dirty="0"/>
              <a:t>, G. </a:t>
            </a:r>
            <a:r>
              <a:rPr lang="en-US" dirty="0" err="1"/>
              <a:t>Niemann</a:t>
            </a:r>
            <a:r>
              <a:rPr lang="en-US" dirty="0"/>
              <a:t>, and F. Otto. </a:t>
            </a:r>
            <a:r>
              <a:rPr lang="en-US" b="1" dirty="0" err="1"/>
              <a:t>Mcnaughton</a:t>
            </a:r>
            <a:r>
              <a:rPr lang="en-US" b="1" dirty="0"/>
              <a:t> families of languages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Theoretical Computer Science, 290(3):1581-1628, 2003</a:t>
            </a:r>
            <a:r>
              <a:rPr lang="en-US" dirty="0" smtClean="0"/>
              <a:t>.</a:t>
            </a:r>
          </a:p>
          <a:p>
            <a:r>
              <a:rPr lang="en-US" dirty="0"/>
              <a:t>Ronald V Book and Friedrich Otto. </a:t>
            </a:r>
            <a:r>
              <a:rPr lang="en-US" b="1" dirty="0"/>
              <a:t>String-rewriting systems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Springer-</a:t>
            </a:r>
            <a:r>
              <a:rPr lang="en-US" dirty="0" err="1"/>
              <a:t>Verlag</a:t>
            </a:r>
            <a:r>
              <a:rPr lang="en-US" dirty="0"/>
              <a:t>, New York, NY, USA, 1993</a:t>
            </a:r>
            <a:r>
              <a:rPr lang="en-US" dirty="0" smtClean="0"/>
              <a:t>.</a:t>
            </a:r>
          </a:p>
          <a:p>
            <a:r>
              <a:rPr lang="en-US" dirty="0"/>
              <a:t>Peter </a:t>
            </a:r>
            <a:r>
              <a:rPr lang="en-US" dirty="0" err="1"/>
              <a:t>Černo</a:t>
            </a:r>
            <a:r>
              <a:rPr lang="en-US" dirty="0"/>
              <a:t>. </a:t>
            </a:r>
            <a:r>
              <a:rPr lang="en-US" b="1" dirty="0"/>
              <a:t>Clearing restarting automata and grammatical inference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Technical Report 1/2012, Charles University, Faculty of Mathematics and Physics, Prague, 2012</a:t>
            </a:r>
            <a:r>
              <a:rPr lang="en-US" dirty="0" smtClean="0"/>
              <a:t>. URL http://popelka.ms.mff.cuni.cz/cerno/files/cerno_clra_and_gi.pdf.</a:t>
            </a:r>
          </a:p>
          <a:p>
            <a:r>
              <a:rPr lang="en-US" dirty="0" smtClean="0"/>
              <a:t>Peter </a:t>
            </a:r>
            <a:r>
              <a:rPr lang="en-US" dirty="0" err="1" smtClean="0"/>
              <a:t>Černo</a:t>
            </a:r>
            <a:r>
              <a:rPr lang="en-US" dirty="0" smtClean="0"/>
              <a:t> and </a:t>
            </a:r>
            <a:r>
              <a:rPr lang="en-US" dirty="0" err="1" smtClean="0"/>
              <a:t>František</a:t>
            </a:r>
            <a:r>
              <a:rPr lang="en-US" dirty="0" smtClean="0"/>
              <a:t> </a:t>
            </a:r>
            <a:r>
              <a:rPr lang="en-US" dirty="0" err="1" smtClean="0"/>
              <a:t>Mráz</a:t>
            </a:r>
            <a:r>
              <a:rPr lang="en-US" dirty="0" smtClean="0"/>
              <a:t>. </a:t>
            </a:r>
            <a:r>
              <a:rPr lang="en-US" b="1" dirty="0" smtClean="0"/>
              <a:t>Clearing restarting automata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Fundamenta</a:t>
            </a:r>
            <a:r>
              <a:rPr lang="en-US" dirty="0" smtClean="0"/>
              <a:t> </a:t>
            </a:r>
            <a:r>
              <a:rPr lang="en-US" dirty="0" err="1"/>
              <a:t>Informaticae</a:t>
            </a:r>
            <a:r>
              <a:rPr lang="en-US" dirty="0"/>
              <a:t>, 104(1):17-54, 2010.</a:t>
            </a:r>
          </a:p>
          <a:p>
            <a:r>
              <a:rPr lang="en-US" dirty="0" smtClean="0"/>
              <a:t>C. </a:t>
            </a:r>
            <a:r>
              <a:rPr lang="en-US" dirty="0"/>
              <a:t>de la </a:t>
            </a:r>
            <a:r>
              <a:rPr lang="en-US" dirty="0" err="1"/>
              <a:t>Higuera</a:t>
            </a:r>
            <a:r>
              <a:rPr lang="en-US" dirty="0"/>
              <a:t>. </a:t>
            </a:r>
            <a:r>
              <a:rPr lang="en-US" b="1" dirty="0"/>
              <a:t>Grammatical Inference: Learning Automata and Grammars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Cambridge University Press, New York, NY, USA, 2010.</a:t>
            </a:r>
          </a:p>
          <a:p>
            <a:r>
              <a:rPr lang="en-US" dirty="0" smtClean="0"/>
              <a:t>R. </a:t>
            </a:r>
            <a:r>
              <a:rPr lang="en-US" dirty="0" err="1"/>
              <a:t>Eyraud</a:t>
            </a:r>
            <a:r>
              <a:rPr lang="en-US" dirty="0"/>
              <a:t>, </a:t>
            </a:r>
            <a:r>
              <a:rPr lang="en-US" dirty="0" smtClean="0"/>
              <a:t>C. </a:t>
            </a:r>
            <a:r>
              <a:rPr lang="en-US" dirty="0"/>
              <a:t>de la </a:t>
            </a:r>
            <a:r>
              <a:rPr lang="en-US" dirty="0" err="1"/>
              <a:t>Higuera</a:t>
            </a:r>
            <a:r>
              <a:rPr lang="en-US" dirty="0"/>
              <a:t>, and </a:t>
            </a:r>
            <a:r>
              <a:rPr lang="en-US" dirty="0" smtClean="0"/>
              <a:t>J.-C. </a:t>
            </a:r>
            <a:r>
              <a:rPr lang="en-US" dirty="0" err="1"/>
              <a:t>Janodet</a:t>
            </a:r>
            <a:r>
              <a:rPr lang="en-US" dirty="0"/>
              <a:t>. </a:t>
            </a:r>
            <a:r>
              <a:rPr lang="en-US" b="1" dirty="0"/>
              <a:t>Lars: A learning algorithm for rewriting systems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Machine Learning, 66:7-31, 2007.</a:t>
            </a:r>
          </a:p>
          <a:p>
            <a:r>
              <a:rPr lang="en-US" dirty="0"/>
              <a:t>E. Mark Gold. </a:t>
            </a:r>
            <a:r>
              <a:rPr lang="en-US" b="1" dirty="0"/>
              <a:t>Complexity of automaton identification from given data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Information and Control, 37, 1978.</a:t>
            </a:r>
          </a:p>
          <a:p>
            <a:r>
              <a:rPr lang="en-US" dirty="0"/>
              <a:t>John E. </a:t>
            </a:r>
            <a:r>
              <a:rPr lang="en-US" dirty="0" err="1"/>
              <a:t>Hopcroft</a:t>
            </a:r>
            <a:r>
              <a:rPr lang="en-US" dirty="0"/>
              <a:t> and J. D. Ullman. </a:t>
            </a:r>
            <a:r>
              <a:rPr lang="en-US" b="1" dirty="0"/>
              <a:t>Formal Languages and their Relation to Automata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Addison-Wesley, Reading, 1969.</a:t>
            </a:r>
          </a:p>
          <a:p>
            <a:r>
              <a:rPr lang="en-US" dirty="0" smtClean="0"/>
              <a:t>S. </a:t>
            </a:r>
            <a:r>
              <a:rPr lang="en-US" dirty="0"/>
              <a:t>Lange, </a:t>
            </a:r>
            <a:r>
              <a:rPr lang="en-US" dirty="0" smtClean="0"/>
              <a:t>T. </a:t>
            </a:r>
            <a:r>
              <a:rPr lang="en-US" dirty="0" err="1"/>
              <a:t>Zeugmann</a:t>
            </a:r>
            <a:r>
              <a:rPr lang="en-US" dirty="0"/>
              <a:t>, and </a:t>
            </a:r>
            <a:r>
              <a:rPr lang="en-US" dirty="0" smtClean="0"/>
              <a:t>S. </a:t>
            </a:r>
            <a:r>
              <a:rPr lang="en-US" dirty="0" err="1"/>
              <a:t>Zilles</a:t>
            </a:r>
            <a:r>
              <a:rPr lang="en-US" dirty="0"/>
              <a:t>. </a:t>
            </a:r>
            <a:r>
              <a:rPr lang="en-US" b="1" dirty="0"/>
              <a:t>Learning indexed families of recursive languages from positive data: A survey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Theor</a:t>
            </a:r>
            <a:r>
              <a:rPr lang="en-US" dirty="0"/>
              <a:t>. </a:t>
            </a:r>
            <a:r>
              <a:rPr lang="en-US" dirty="0" err="1"/>
              <a:t>Comput</a:t>
            </a:r>
            <a:r>
              <a:rPr lang="en-US" dirty="0"/>
              <a:t>. Sci., 397(1-3):194-232, May 2008.</a:t>
            </a:r>
          </a:p>
          <a:p>
            <a:r>
              <a:rPr lang="en-US" dirty="0" smtClean="0"/>
              <a:t>R. </a:t>
            </a:r>
            <a:r>
              <a:rPr lang="en-US" dirty="0"/>
              <a:t>McNaughton. </a:t>
            </a:r>
            <a:r>
              <a:rPr lang="en-US" b="1" dirty="0"/>
              <a:t>Algebraic decision procedures for local testability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Theory </a:t>
            </a:r>
            <a:r>
              <a:rPr lang="en-US" dirty="0"/>
              <a:t>of Computing Systems, 8:60-76, 1974.</a:t>
            </a:r>
          </a:p>
          <a:p>
            <a:r>
              <a:rPr lang="en-US" dirty="0" smtClean="0"/>
              <a:t>F. </a:t>
            </a:r>
            <a:r>
              <a:rPr lang="en-US" dirty="0"/>
              <a:t>Otto. </a:t>
            </a:r>
            <a:r>
              <a:rPr lang="en-US" b="1" dirty="0"/>
              <a:t>Restarting automata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 </a:t>
            </a:r>
            <a:r>
              <a:rPr lang="en-US" dirty="0" err="1"/>
              <a:t>Zoltán</a:t>
            </a:r>
            <a:r>
              <a:rPr lang="en-US" dirty="0"/>
              <a:t> </a:t>
            </a:r>
            <a:r>
              <a:rPr lang="en-US" dirty="0" err="1"/>
              <a:t>Ésik</a:t>
            </a:r>
            <a:r>
              <a:rPr lang="en-US" dirty="0"/>
              <a:t>, Carlos Martín-Vide, and Victor </a:t>
            </a:r>
            <a:r>
              <a:rPr lang="en-US" dirty="0" err="1"/>
              <a:t>Mitrana</a:t>
            </a:r>
            <a:r>
              <a:rPr lang="en-US" dirty="0"/>
              <a:t>, editors, Recent Advances in Formal Languages and Applications, volume 25 of Studies in Computational Intelligence, pages 269-303. Springer, Berlin, 2006</a:t>
            </a:r>
            <a:r>
              <a:rPr lang="en-US" dirty="0" smtClean="0"/>
              <a:t>.</a:t>
            </a:r>
          </a:p>
          <a:p>
            <a:r>
              <a:rPr lang="en-US" dirty="0" smtClean="0"/>
              <a:t>Y. </a:t>
            </a:r>
            <a:r>
              <a:rPr lang="en-US" dirty="0" err="1"/>
              <a:t>Zalcstein</a:t>
            </a:r>
            <a:r>
              <a:rPr lang="en-US" dirty="0"/>
              <a:t>. </a:t>
            </a:r>
            <a:r>
              <a:rPr lang="en-US" b="1" dirty="0"/>
              <a:t>Locally testable languages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J</a:t>
            </a:r>
            <a:r>
              <a:rPr lang="en-US" dirty="0"/>
              <a:t>. </a:t>
            </a:r>
            <a:r>
              <a:rPr lang="en-US" dirty="0" err="1"/>
              <a:t>Comput</a:t>
            </a:r>
            <a:r>
              <a:rPr lang="en-US" dirty="0"/>
              <a:t>. Syst. </a:t>
            </a:r>
            <a:r>
              <a:rPr lang="en-US" dirty="0" err="1"/>
              <a:t>Sci</a:t>
            </a:r>
            <a:r>
              <a:rPr lang="en-US" dirty="0"/>
              <a:t>, 6(2):151-167, 1972.</a:t>
            </a:r>
          </a:p>
        </p:txBody>
      </p:sp>
    </p:spTree>
    <p:extLst>
      <p:ext uri="{BB962C8B-B14F-4D97-AF65-F5344CB8AC3E}">
        <p14:creationId xmlns:p14="http://schemas.microsoft.com/office/powerpoint/2010/main" val="1541790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Thank You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i="1" dirty="0">
                <a:solidFill>
                  <a:srgbClr val="7030A0"/>
                </a:solidFill>
              </a:rPr>
              <a:t>t</a:t>
            </a:r>
            <a:r>
              <a:rPr lang="en-US" b="1" i="1" dirty="0" smtClean="0">
                <a:solidFill>
                  <a:srgbClr val="7030A0"/>
                </a:solidFill>
              </a:rPr>
              <a:t>echnical report</a:t>
            </a:r>
            <a:r>
              <a:rPr lang="en-US" dirty="0" smtClean="0"/>
              <a:t> </a:t>
            </a:r>
            <a:r>
              <a:rPr lang="en-US" dirty="0"/>
              <a:t>is available </a:t>
            </a:r>
            <a:r>
              <a:rPr lang="en-US" dirty="0" smtClean="0"/>
              <a:t>on:</a:t>
            </a:r>
            <a:endParaRPr lang="en-US" dirty="0"/>
          </a:p>
          <a:p>
            <a:pPr marL="274320" lvl="1" indent="0">
              <a:buNone/>
            </a:pPr>
            <a:r>
              <a:rPr lang="en-US" sz="1800" dirty="0"/>
              <a:t>http://</a:t>
            </a:r>
            <a:r>
              <a:rPr lang="en-US" sz="1800" dirty="0" smtClean="0"/>
              <a:t>popelka.ms.mff.cuni.cz/cerno/files/cerno_clra_and_gi.pdf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b="1" i="1" dirty="0">
                <a:solidFill>
                  <a:srgbClr val="002060"/>
                </a:solidFill>
              </a:rPr>
              <a:t>presentation</a:t>
            </a:r>
            <a:r>
              <a:rPr lang="en-US" dirty="0"/>
              <a:t> is available </a:t>
            </a:r>
            <a:r>
              <a:rPr lang="en-US" dirty="0" smtClean="0"/>
              <a:t>on:</a:t>
            </a:r>
          </a:p>
          <a:p>
            <a:pPr marL="274320" lvl="1" indent="0">
              <a:buNone/>
            </a:pPr>
            <a:r>
              <a:rPr lang="en-US" sz="1800" dirty="0"/>
              <a:t>http://</a:t>
            </a:r>
            <a:r>
              <a:rPr lang="en-US" sz="1800" dirty="0" smtClean="0"/>
              <a:t>popelka.ms.mff.cuni.cz/cerno/files/cerno_clra_and_gi_presentation.pdf</a:t>
            </a:r>
            <a:endParaRPr lang="en-US" dirty="0"/>
          </a:p>
          <a:p>
            <a:r>
              <a:rPr lang="en-US" dirty="0" smtClean="0"/>
              <a:t>An </a:t>
            </a:r>
            <a:r>
              <a:rPr lang="en-US" b="1" i="1" dirty="0" smtClean="0">
                <a:solidFill>
                  <a:srgbClr val="7030A0"/>
                </a:solidFill>
              </a:rPr>
              <a:t>implementation</a:t>
            </a:r>
            <a:r>
              <a:rPr lang="en-US" dirty="0" smtClean="0"/>
              <a:t> of the algorithms can be found on:</a:t>
            </a:r>
          </a:p>
          <a:p>
            <a:pPr marL="274320" lvl="1" indent="0">
              <a:buNone/>
            </a:pPr>
            <a:r>
              <a:rPr lang="en-US" sz="1800" dirty="0"/>
              <a:t>http://code.google.com/p/clearing-restarting-automata</a:t>
            </a:r>
            <a:r>
              <a:rPr lang="en-US" sz="1800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794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 Rewriting Systems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Let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be a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nonnegative integer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en-US" b="1" i="1" u="sng" noProof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k – </a:t>
            </a:r>
            <a:r>
              <a:rPr lang="en-US" b="1" u="sng" dirty="0" smtClean="0">
                <a:solidFill>
                  <a:srgbClr val="7030A0"/>
                </a:solidFill>
              </a:rPr>
              <a:t>Context Rewriting System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(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k-</a:t>
            </a:r>
            <a:r>
              <a:rPr lang="en-US" b="1" i="1" noProof="1" smtClean="0">
                <a:solidFill>
                  <a:srgbClr val="7030A0"/>
                </a:solidFill>
                <a:latin typeface="Cambria Math"/>
                <a:ea typeface="Cambria Math"/>
              </a:rPr>
              <a:t>CRS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7030A0"/>
                </a:solidFill>
              </a:rPr>
              <a:t>)</a:t>
            </a:r>
            <a:r>
              <a:rPr lang="en-US" dirty="0"/>
              <a:t> </a:t>
            </a:r>
          </a:p>
          <a:p>
            <a:r>
              <a:rPr lang="en-US" b="1" dirty="0"/>
              <a:t>Is a </a:t>
            </a:r>
            <a:r>
              <a:rPr lang="en-US" b="1" dirty="0" smtClean="0"/>
              <a:t>triple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M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= (</a:t>
            </a:r>
            <a:r>
              <a:rPr lang="el-GR" b="1" i="1" dirty="0">
                <a:solidFill>
                  <a:srgbClr val="7030A0"/>
                </a:solidFill>
                <a:latin typeface="Cambria Math"/>
                <a:ea typeface="Cambria Math"/>
              </a:rPr>
              <a:t>Σ</a:t>
            </a:r>
            <a:r>
              <a:rPr lang="en-US" b="1" i="1" dirty="0" smtClean="0">
                <a:solidFill>
                  <a:srgbClr val="7030A0"/>
                </a:solidFill>
                <a:latin typeface="Cambria Math"/>
                <a:ea typeface="Cambria Math"/>
              </a:rPr>
              <a:t>,</a:t>
            </a:r>
            <a:r>
              <a:rPr lang="el-GR" b="1" i="1" dirty="0">
                <a:solidFill>
                  <a:srgbClr val="7030A0"/>
                </a:solidFill>
                <a:latin typeface="Cambria Math"/>
                <a:ea typeface="Cambria Math"/>
              </a:rPr>
              <a:t> </a:t>
            </a:r>
            <a:r>
              <a:rPr lang="el-GR" b="1" i="1" dirty="0" smtClean="0">
                <a:solidFill>
                  <a:srgbClr val="7030A0"/>
                </a:solidFill>
                <a:latin typeface="Cambria Math"/>
                <a:ea typeface="Cambria Math"/>
              </a:rPr>
              <a:t>Γ</a:t>
            </a:r>
            <a:r>
              <a:rPr lang="en-US" b="1" i="1" dirty="0" smtClean="0">
                <a:solidFill>
                  <a:srgbClr val="7030A0"/>
                </a:solidFill>
                <a:latin typeface="Cambria Math"/>
                <a:ea typeface="Cambria Math"/>
              </a:rPr>
              <a:t>, 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I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>
                <a:ea typeface="Cambria Math" pitchFamily="18" charset="0"/>
              </a:rPr>
              <a:t> :</a:t>
            </a:r>
          </a:p>
          <a:p>
            <a:pPr lvl="1"/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Σ</a:t>
            </a:r>
            <a:r>
              <a:rPr lang="en-US" b="1" dirty="0">
                <a:ea typeface="Cambria Math" pitchFamily="18" charset="0"/>
              </a:rPr>
              <a:t> </a:t>
            </a:r>
            <a:r>
              <a:rPr lang="en-US" dirty="0">
                <a:ea typeface="Cambria Math" pitchFamily="18" charset="0"/>
              </a:rPr>
              <a:t> … </a:t>
            </a:r>
            <a:r>
              <a:rPr lang="en-US" b="1" i="1" dirty="0">
                <a:solidFill>
                  <a:srgbClr val="002060"/>
                </a:solidFill>
                <a:ea typeface="Cambria Math" pitchFamily="18" charset="0"/>
              </a:rPr>
              <a:t>input alphabet</a:t>
            </a:r>
            <a:r>
              <a:rPr lang="en-US" dirty="0">
                <a:ea typeface="Cambria Math" pitchFamily="18" charset="0"/>
              </a:rPr>
              <a:t>,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</a:rPr>
              <a:t>¢,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itchFamily="18" charset="0"/>
                <a:ea typeface="Cambria Math" pitchFamily="18" charset="0"/>
              </a:rPr>
              <a:t>$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/>
                <a:ea typeface="Cambria Math"/>
              </a:rPr>
              <a:t>∉ </a:t>
            </a:r>
            <a:r>
              <a:rPr lang="el-GR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/>
                <a:ea typeface="Cambria Math"/>
              </a:rPr>
              <a:t>Σ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Cambria Math"/>
              </a:rPr>
              <a:t> </a:t>
            </a:r>
          </a:p>
          <a:p>
            <a:pPr lvl="1"/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Γ</a:t>
            </a:r>
            <a:r>
              <a:rPr lang="en-US" dirty="0">
                <a:ea typeface="Cambria Math" pitchFamily="18" charset="0"/>
              </a:rPr>
              <a:t>  </a:t>
            </a:r>
            <a:r>
              <a:rPr lang="en-US" dirty="0">
                <a:ea typeface="Cambria Math"/>
              </a:rPr>
              <a:t>… </a:t>
            </a:r>
            <a:r>
              <a:rPr lang="en-US" b="1" i="1" dirty="0">
                <a:solidFill>
                  <a:srgbClr val="002060"/>
                </a:solidFill>
                <a:ea typeface="Cambria Math"/>
              </a:rPr>
              <a:t>working alphabet</a:t>
            </a:r>
            <a:r>
              <a:rPr lang="en-US" dirty="0">
                <a:ea typeface="Cambria Math"/>
              </a:rPr>
              <a:t>,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Γ</a:t>
            </a:r>
            <a:r>
              <a:rPr lang="en-US" b="1" i="1" dirty="0">
                <a:solidFill>
                  <a:srgbClr val="002060"/>
                </a:solidFill>
                <a:latin typeface="Cambria Math"/>
                <a:ea typeface="Cambria Math"/>
              </a:rPr>
              <a:t> </a:t>
            </a:r>
            <a:r>
              <a:rPr lang="en-US" b="1" i="1" dirty="0" smtClean="0">
                <a:solidFill>
                  <a:srgbClr val="002060"/>
                </a:solidFill>
                <a:latin typeface="Cambria Math"/>
                <a:ea typeface="Cambria Math"/>
              </a:rPr>
              <a:t>⊇ </a:t>
            </a:r>
            <a:r>
              <a:rPr lang="el-GR" b="1" i="1" dirty="0" smtClean="0">
                <a:solidFill>
                  <a:srgbClr val="002060"/>
                </a:solidFill>
                <a:latin typeface="Cambria Math"/>
                <a:ea typeface="Cambria Math"/>
              </a:rPr>
              <a:t>Σ</a:t>
            </a:r>
            <a:r>
              <a:rPr lang="en-US" dirty="0" smtClean="0">
                <a:ea typeface="Cambria Math" pitchFamily="18" charset="0"/>
              </a:rPr>
              <a:t>,</a:t>
            </a:r>
            <a:endParaRPr lang="en-US" dirty="0"/>
          </a:p>
          <a:p>
            <a:pPr lvl="1"/>
            <a:r>
              <a:rPr lang="en-US" b="1" i="1" dirty="0">
                <a:solidFill>
                  <a:srgbClr val="002060"/>
                </a:solidFill>
                <a:latin typeface="Cambria Math"/>
                <a:ea typeface="Cambria Math"/>
              </a:rPr>
              <a:t>I</a:t>
            </a:r>
            <a:r>
              <a:rPr lang="en-US" dirty="0">
                <a:ea typeface="Cambria Math"/>
              </a:rPr>
              <a:t>  … finite set of </a:t>
            </a:r>
            <a:r>
              <a:rPr lang="en-US" b="1" i="1" dirty="0">
                <a:solidFill>
                  <a:srgbClr val="002060"/>
                </a:solidFill>
                <a:ea typeface="Cambria Math"/>
              </a:rPr>
              <a:t>instructions</a:t>
            </a:r>
            <a:r>
              <a:rPr lang="en-US" dirty="0">
                <a:ea typeface="Cambria Math"/>
              </a:rPr>
              <a:t> 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, z</a:t>
            </a:r>
            <a:r>
              <a:rPr lang="en-US" b="1" i="1" dirty="0">
                <a:latin typeface="Cambria Math"/>
                <a:ea typeface="Cambria Math"/>
              </a:rPr>
              <a:t> → t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>
                <a:ea typeface="Cambria Math"/>
              </a:rPr>
              <a:t> :</a:t>
            </a:r>
            <a:endParaRPr lang="en-US" dirty="0"/>
          </a:p>
          <a:p>
            <a:pPr lvl="2"/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 </a:t>
            </a:r>
            <a:r>
              <a:rPr lang="en-US" b="1" i="1" dirty="0">
                <a:solidFill>
                  <a:srgbClr val="00B050"/>
                </a:solidFill>
                <a:latin typeface="Cambria Math"/>
                <a:ea typeface="Cambria Math"/>
              </a:rPr>
              <a:t>∊ </a:t>
            </a:r>
            <a:r>
              <a:rPr lang="el-GR" b="1" i="1" dirty="0" smtClean="0">
                <a:solidFill>
                  <a:srgbClr val="00B050"/>
                </a:solidFill>
                <a:latin typeface="Cambria Math"/>
                <a:ea typeface="Cambria Math"/>
              </a:rPr>
              <a:t>Γ</a:t>
            </a:r>
            <a:r>
              <a:rPr lang="en-US" b="1" i="1" baseline="30000" dirty="0" smtClean="0">
                <a:solidFill>
                  <a:srgbClr val="00B050"/>
                </a:solidFill>
                <a:latin typeface="Cambria Math"/>
                <a:ea typeface="Cambria Math"/>
              </a:rPr>
              <a:t> k</a:t>
            </a:r>
            <a:r>
              <a:rPr lang="en-US" b="1" i="1" dirty="0" smtClean="0">
                <a:solidFill>
                  <a:srgbClr val="00B050"/>
                </a:solidFill>
                <a:latin typeface="Cambria Math"/>
                <a:ea typeface="Cambria Math"/>
              </a:rPr>
              <a:t>   ∪   {</a:t>
            </a:r>
            <a:r>
              <a:rPr lang="el-GR" b="1" i="1" dirty="0" smtClean="0">
                <a:solidFill>
                  <a:srgbClr val="00B050"/>
                </a:solidFill>
                <a:latin typeface="Cambria Math"/>
                <a:ea typeface="Cambria Math"/>
              </a:rPr>
              <a:t>¢</a:t>
            </a:r>
            <a:r>
              <a:rPr lang="en-US" b="1" i="1" dirty="0" smtClean="0">
                <a:solidFill>
                  <a:srgbClr val="00B050"/>
                </a:solidFill>
                <a:latin typeface="Cambria Math"/>
                <a:ea typeface="Cambria Math"/>
              </a:rPr>
              <a:t>}.</a:t>
            </a:r>
            <a:r>
              <a:rPr lang="el-GR" b="1" i="1" dirty="0" smtClean="0">
                <a:solidFill>
                  <a:srgbClr val="00B050"/>
                </a:solidFill>
                <a:latin typeface="Cambria Math"/>
                <a:ea typeface="Cambria Math"/>
              </a:rPr>
              <a:t>Γ</a:t>
            </a:r>
            <a:r>
              <a:rPr lang="en-US" b="1" i="1" baseline="30000" dirty="0" smtClean="0">
                <a:solidFill>
                  <a:srgbClr val="00B050"/>
                </a:solidFill>
                <a:latin typeface="Cambria Math"/>
                <a:ea typeface="Cambria Math"/>
              </a:rPr>
              <a:t> ≤</a:t>
            </a:r>
            <a:r>
              <a:rPr lang="en-US" b="1" i="1" baseline="30000" dirty="0">
                <a:solidFill>
                  <a:srgbClr val="00B050"/>
                </a:solidFill>
                <a:latin typeface="Cambria Math"/>
                <a:ea typeface="Cambria Math"/>
              </a:rPr>
              <a:t> </a:t>
            </a:r>
            <a:r>
              <a:rPr lang="en-US" b="1" i="1" baseline="30000" dirty="0" smtClean="0">
                <a:solidFill>
                  <a:srgbClr val="00B050"/>
                </a:solidFill>
                <a:latin typeface="Cambria Math"/>
                <a:ea typeface="Cambria Math"/>
              </a:rPr>
              <a:t>k - 1</a:t>
            </a:r>
            <a:r>
              <a:rPr lang="en-US" b="1" dirty="0">
                <a:solidFill>
                  <a:srgbClr val="00B050"/>
                </a:solidFill>
                <a:ea typeface="Cambria Math"/>
              </a:rPr>
              <a:t>	</a:t>
            </a:r>
            <a:r>
              <a:rPr lang="en-US" b="1" dirty="0" smtClean="0">
                <a:solidFill>
                  <a:srgbClr val="00B050"/>
                </a:solidFill>
                <a:ea typeface="Cambria Math"/>
              </a:rPr>
              <a:t>  (</a:t>
            </a:r>
            <a:r>
              <a:rPr lang="en-US" b="1" dirty="0">
                <a:solidFill>
                  <a:srgbClr val="00B050"/>
                </a:solidFill>
                <a:ea typeface="Cambria Math"/>
              </a:rPr>
              <a:t>left context)</a:t>
            </a:r>
            <a:endParaRPr lang="en-US" b="1" i="1" dirty="0">
              <a:solidFill>
                <a:srgbClr val="00B050"/>
              </a:solidFill>
              <a:latin typeface="Cambria Math"/>
              <a:ea typeface="Cambria Math"/>
            </a:endParaRPr>
          </a:p>
          <a:p>
            <a:pPr lvl="2"/>
            <a:r>
              <a:rPr lang="en-US" b="1" i="1" dirty="0">
                <a:solidFill>
                  <a:srgbClr val="00B050"/>
                </a:solidFill>
                <a:latin typeface="Cambria Math"/>
                <a:ea typeface="Cambria Math"/>
              </a:rPr>
              <a:t>y ∊ </a:t>
            </a:r>
            <a:r>
              <a:rPr lang="el-GR" b="1" i="1" dirty="0">
                <a:solidFill>
                  <a:srgbClr val="00B050"/>
                </a:solidFill>
                <a:latin typeface="Cambria Math"/>
                <a:ea typeface="Cambria Math"/>
              </a:rPr>
              <a:t>Γ</a:t>
            </a:r>
            <a:r>
              <a:rPr lang="en-US" b="1" i="1" baseline="30000" dirty="0">
                <a:solidFill>
                  <a:srgbClr val="00B050"/>
                </a:solidFill>
                <a:latin typeface="Cambria Math"/>
                <a:ea typeface="Cambria Math"/>
              </a:rPr>
              <a:t> k</a:t>
            </a:r>
            <a:r>
              <a:rPr lang="en-US" b="1" i="1" dirty="0">
                <a:solidFill>
                  <a:srgbClr val="00B050"/>
                </a:solidFill>
                <a:latin typeface="Cambria Math"/>
                <a:ea typeface="Cambria Math"/>
              </a:rPr>
              <a:t> </a:t>
            </a:r>
            <a:r>
              <a:rPr lang="en-US" b="1" i="1" dirty="0" smtClean="0">
                <a:solidFill>
                  <a:srgbClr val="00B050"/>
                </a:solidFill>
                <a:latin typeface="Cambria Math"/>
                <a:ea typeface="Cambria Math"/>
              </a:rPr>
              <a:t>  ∪   </a:t>
            </a:r>
            <a:r>
              <a:rPr lang="el-GR" b="1" i="1" dirty="0" smtClean="0">
                <a:solidFill>
                  <a:srgbClr val="00B050"/>
                </a:solidFill>
                <a:latin typeface="Cambria Math"/>
                <a:ea typeface="Cambria Math"/>
              </a:rPr>
              <a:t>Γ</a:t>
            </a:r>
            <a:r>
              <a:rPr lang="en-US" b="1" i="1" baseline="30000" dirty="0" smtClean="0">
                <a:solidFill>
                  <a:srgbClr val="00B050"/>
                </a:solidFill>
                <a:latin typeface="Cambria Math"/>
                <a:ea typeface="Cambria Math"/>
              </a:rPr>
              <a:t> </a:t>
            </a:r>
            <a:r>
              <a:rPr lang="en-US" b="1" i="1" baseline="30000" dirty="0">
                <a:solidFill>
                  <a:srgbClr val="00B050"/>
                </a:solidFill>
                <a:latin typeface="Cambria Math"/>
                <a:ea typeface="Cambria Math"/>
              </a:rPr>
              <a:t>≤ k - </a:t>
            </a:r>
            <a:r>
              <a:rPr lang="en-US" b="1" i="1" baseline="30000" dirty="0" smtClean="0">
                <a:solidFill>
                  <a:srgbClr val="00B050"/>
                </a:solidFill>
                <a:latin typeface="Cambria Math"/>
                <a:ea typeface="Cambria Math"/>
              </a:rPr>
              <a:t>1</a:t>
            </a:r>
            <a:r>
              <a:rPr lang="en-US" b="1" i="1" dirty="0" smtClean="0">
                <a:solidFill>
                  <a:srgbClr val="00B050"/>
                </a:solidFill>
                <a:latin typeface="Cambria Math"/>
                <a:ea typeface="Cambria Math"/>
              </a:rPr>
              <a:t>.{$}</a:t>
            </a:r>
            <a:r>
              <a:rPr lang="en-US" b="1" i="1" dirty="0">
                <a:solidFill>
                  <a:srgbClr val="00B050"/>
                </a:solidFill>
                <a:latin typeface="Cambria Math"/>
                <a:ea typeface="Cambria Math"/>
              </a:rPr>
              <a:t>	</a:t>
            </a:r>
            <a:r>
              <a:rPr lang="en-US" b="1" i="1" dirty="0" smtClean="0">
                <a:solidFill>
                  <a:srgbClr val="00B050"/>
                </a:solidFill>
                <a:latin typeface="Cambria Math"/>
                <a:ea typeface="Cambria Math"/>
              </a:rPr>
              <a:t>  </a:t>
            </a:r>
            <a:r>
              <a:rPr lang="en-US" b="1" dirty="0" smtClean="0">
                <a:solidFill>
                  <a:srgbClr val="00B050"/>
                </a:solidFill>
                <a:ea typeface="Cambria Math"/>
              </a:rPr>
              <a:t>(</a:t>
            </a:r>
            <a:r>
              <a:rPr lang="en-US" b="1" dirty="0">
                <a:solidFill>
                  <a:srgbClr val="00B050"/>
                </a:solidFill>
                <a:ea typeface="Cambria Math"/>
              </a:rPr>
              <a:t>right context)</a:t>
            </a:r>
          </a:p>
          <a:p>
            <a:pPr lvl="2"/>
            <a:r>
              <a:rPr lang="en-US" b="1" i="1" dirty="0" smtClean="0">
                <a:latin typeface="Cambria Math"/>
                <a:ea typeface="Cambria Math"/>
              </a:rPr>
              <a:t>z ∊ </a:t>
            </a:r>
            <a:r>
              <a:rPr lang="el-GR" b="1" i="1" dirty="0" smtClean="0">
                <a:latin typeface="Cambria Math"/>
                <a:ea typeface="Cambria Math"/>
              </a:rPr>
              <a:t>Γ</a:t>
            </a:r>
            <a:r>
              <a:rPr lang="en-US" b="1" i="1" baseline="30000" dirty="0" smtClean="0">
                <a:latin typeface="Cambria Math"/>
                <a:ea typeface="Cambria Math"/>
              </a:rPr>
              <a:t>+</a:t>
            </a:r>
            <a:r>
              <a:rPr lang="en-US" b="1" i="1" dirty="0" smtClean="0">
                <a:latin typeface="Cambria Math"/>
                <a:ea typeface="Cambria Math"/>
              </a:rPr>
              <a:t>, z ≠ t </a:t>
            </a:r>
            <a:r>
              <a:rPr lang="en-US" b="1" i="1" dirty="0">
                <a:latin typeface="Cambria Math"/>
                <a:ea typeface="Cambria Math"/>
              </a:rPr>
              <a:t>∊ </a:t>
            </a:r>
            <a:r>
              <a:rPr lang="el-GR" b="1" i="1" dirty="0" smtClean="0">
                <a:latin typeface="Cambria Math"/>
                <a:ea typeface="Cambria Math"/>
              </a:rPr>
              <a:t>Γ</a:t>
            </a:r>
            <a:r>
              <a:rPr lang="en-US" b="1" i="1" dirty="0" smtClean="0">
                <a:latin typeface="Cambria Math"/>
                <a:ea typeface="Cambria Math"/>
              </a:rPr>
              <a:t>*</a:t>
            </a:r>
            <a:r>
              <a:rPr lang="en-US" b="1" dirty="0" smtClean="0">
                <a:ea typeface="Cambria Math"/>
              </a:rPr>
              <a:t>.</a:t>
            </a:r>
            <a:endParaRPr lang="en-US" b="1" i="1" dirty="0">
              <a:latin typeface="Cambria Math"/>
              <a:ea typeface="Cambria Math"/>
            </a:endParaRPr>
          </a:p>
          <a:p>
            <a:pPr lvl="1"/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¢</a:t>
            </a:r>
            <a:r>
              <a:rPr lang="en-US" dirty="0">
                <a:solidFill>
                  <a:srgbClr val="002060"/>
                </a:solidFill>
                <a:ea typeface="Cambria Math"/>
              </a:rPr>
              <a:t> </a:t>
            </a:r>
            <a:r>
              <a:rPr lang="en-US" dirty="0">
                <a:ea typeface="Cambria Math"/>
              </a:rPr>
              <a:t> and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$</a:t>
            </a:r>
            <a:r>
              <a:rPr lang="en-US" dirty="0">
                <a:ea typeface="Cambria Math"/>
              </a:rPr>
              <a:t>  … </a:t>
            </a:r>
            <a:r>
              <a:rPr lang="en-US" b="1" i="1" dirty="0">
                <a:solidFill>
                  <a:srgbClr val="002060"/>
                </a:solidFill>
                <a:ea typeface="Cambria Math"/>
              </a:rPr>
              <a:t>sentinels</a:t>
            </a:r>
            <a:r>
              <a:rPr lang="en-US" dirty="0" smtClean="0">
                <a:ea typeface="Cambria Math"/>
              </a:rPr>
              <a:t>.</a:t>
            </a:r>
          </a:p>
          <a:p>
            <a:pPr lvl="1"/>
            <a:r>
              <a:rPr lang="en-US" dirty="0" smtClean="0">
                <a:ea typeface="Cambria Math"/>
              </a:rPr>
              <a:t>The </a:t>
            </a:r>
            <a:r>
              <a:rPr lang="en-US" b="1" i="1" dirty="0" smtClean="0">
                <a:solidFill>
                  <a:srgbClr val="002060"/>
                </a:solidFill>
                <a:ea typeface="Cambria Math"/>
              </a:rPr>
              <a:t>width of instruction </a:t>
            </a:r>
            <a:r>
              <a:rPr lang="en-US" b="1" i="1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 = (</a:t>
            </a:r>
            <a:r>
              <a:rPr lang="en-US" b="1" i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, z</a:t>
            </a:r>
            <a:r>
              <a:rPr lang="en-US" b="1" i="1" dirty="0">
                <a:latin typeface="Cambria Math"/>
                <a:ea typeface="Cambria Math"/>
              </a:rPr>
              <a:t> → t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>
                <a:ea typeface="Cambria Math"/>
              </a:rPr>
              <a:t>  is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b="1" i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| = |</a:t>
            </a:r>
            <a:r>
              <a:rPr lang="en-US" b="1" i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xzty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|</a:t>
            </a:r>
            <a:r>
              <a:rPr lang="en-US" dirty="0">
                <a:ea typeface="Cambria Math"/>
              </a:rPr>
              <a:t> </a:t>
            </a:r>
            <a:r>
              <a:rPr lang="en-US" dirty="0" smtClean="0">
                <a:ea typeface="Cambria Math"/>
              </a:rPr>
              <a:t>.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Cambria Math"/>
              </a:rPr>
              <a:t>In case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k = 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Cambria Math"/>
              </a:rPr>
              <a:t>  we use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x = y = </a:t>
            </a:r>
            <a:r>
              <a:rPr lang="el-GR" b="1" i="1" dirty="0" smtClean="0">
                <a:solidFill>
                  <a:schemeClr val="bg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Cambria Math"/>
              </a:rPr>
              <a:t> 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56992"/>
            <a:ext cx="1844675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956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Rewriting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u</a:t>
            </a:r>
            <a:r>
              <a:rPr lang="en-US" b="1" i="1" u="sng" dirty="0" err="1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b="1" i="1" dirty="0" err="1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b="1" i="1" dirty="0" smtClean="0">
                <a:latin typeface="Cambria Math"/>
                <a:ea typeface="Cambria Math"/>
              </a:rPr>
              <a:t>⊢</a:t>
            </a:r>
            <a:r>
              <a:rPr lang="en-US" b="1" i="1" baseline="-25000" dirty="0" smtClean="0">
                <a:latin typeface="Cambria Math"/>
                <a:ea typeface="Cambria Math"/>
              </a:rPr>
              <a:t>M</a:t>
            </a:r>
            <a:r>
              <a:rPr lang="en-US" b="1" i="1" dirty="0" smtClean="0">
                <a:latin typeface="Cambria Math"/>
                <a:ea typeface="Cambria Math"/>
              </a:rPr>
              <a:t>  </a:t>
            </a:r>
            <a:r>
              <a:rPr lang="en-US" b="1" i="1" dirty="0" err="1">
                <a:solidFill>
                  <a:srgbClr val="00B050"/>
                </a:solidFill>
                <a:latin typeface="Cambria Math"/>
                <a:ea typeface="Cambria Math"/>
              </a:rPr>
              <a:t>u</a:t>
            </a:r>
            <a:r>
              <a:rPr lang="en-US" b="1" i="1" dirty="0" err="1"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b="1" i="1" dirty="0" err="1">
                <a:solidFill>
                  <a:srgbClr val="00B050"/>
                </a:solidFill>
                <a:latin typeface="Cambria Math"/>
                <a:ea typeface="Cambria Math"/>
              </a:rPr>
              <a:t>v</a:t>
            </a:r>
            <a:r>
              <a:rPr lang="en-US" dirty="0">
                <a:ea typeface="Cambria Math"/>
              </a:rPr>
              <a:t>   </a:t>
            </a:r>
            <a:r>
              <a:rPr lang="en-US" b="1" dirty="0" err="1">
                <a:ea typeface="Cambria Math"/>
              </a:rPr>
              <a:t>iff</a:t>
            </a:r>
            <a:r>
              <a:rPr lang="en-US" b="1" dirty="0">
                <a:ea typeface="Cambria Math"/>
              </a:rPr>
              <a:t>  </a:t>
            </a:r>
            <a:r>
              <a:rPr lang="en-US" b="1" i="1" dirty="0">
                <a:latin typeface="Cambria Math"/>
                <a:ea typeface="Cambria Math"/>
              </a:rPr>
              <a:t>∃ 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, z</a:t>
            </a:r>
            <a:r>
              <a:rPr lang="en-US" b="1" i="1" dirty="0">
                <a:latin typeface="Cambria Math"/>
                <a:ea typeface="Cambria Math"/>
              </a:rPr>
              <a:t> → t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b="1" i="1" dirty="0">
                <a:latin typeface="Cambria Math"/>
                <a:ea typeface="Cambria Math"/>
              </a:rPr>
              <a:t>∊ I </a:t>
            </a:r>
            <a:r>
              <a:rPr lang="en-US" dirty="0">
                <a:ea typeface="Cambria Math"/>
              </a:rPr>
              <a:t>:</a:t>
            </a:r>
          </a:p>
          <a:p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>
                <a:ea typeface="Cambria Math"/>
              </a:rPr>
              <a:t>  is a </a:t>
            </a:r>
            <a:r>
              <a:rPr lang="en-US" b="1" i="1" dirty="0">
                <a:ea typeface="Cambria Math"/>
              </a:rPr>
              <a:t>suffix</a:t>
            </a:r>
            <a:r>
              <a:rPr lang="en-US" dirty="0">
                <a:ea typeface="Cambria Math"/>
              </a:rPr>
              <a:t> of </a:t>
            </a:r>
            <a:r>
              <a:rPr lang="en-US" b="1" i="1" dirty="0">
                <a:solidFill>
                  <a:srgbClr val="00B050"/>
                </a:solidFill>
                <a:latin typeface="Cambria Math"/>
                <a:ea typeface="Cambria Math"/>
              </a:rPr>
              <a:t>¢.u </a:t>
            </a:r>
            <a:r>
              <a:rPr lang="en-US" dirty="0">
                <a:ea typeface="Cambria Math"/>
              </a:rPr>
              <a:t>  </a:t>
            </a:r>
            <a:r>
              <a:rPr lang="en-US" b="1" dirty="0">
                <a:ea typeface="Cambria Math"/>
              </a:rPr>
              <a:t>and</a:t>
            </a:r>
            <a:r>
              <a:rPr lang="en-US" dirty="0">
                <a:solidFill>
                  <a:srgbClr val="FF0000"/>
                </a:solidFill>
                <a:ea typeface="Cambria Math"/>
              </a:rPr>
              <a:t>  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dirty="0">
                <a:ea typeface="Cambria Math"/>
              </a:rPr>
              <a:t>  is a </a:t>
            </a:r>
            <a:r>
              <a:rPr lang="en-US" b="1" i="1" dirty="0">
                <a:ea typeface="Cambria Math"/>
              </a:rPr>
              <a:t>prefix</a:t>
            </a:r>
            <a:r>
              <a:rPr lang="en-US" dirty="0">
                <a:ea typeface="Cambria Math"/>
              </a:rPr>
              <a:t> of </a:t>
            </a:r>
            <a:r>
              <a:rPr lang="en-US" b="1" i="1" dirty="0">
                <a:solidFill>
                  <a:srgbClr val="00B050"/>
                </a:solidFill>
                <a:latin typeface="Cambria Math"/>
                <a:ea typeface="Cambria Math"/>
              </a:rPr>
              <a:t>v.$ </a:t>
            </a:r>
            <a:r>
              <a:rPr lang="en-US" dirty="0">
                <a:ea typeface="Cambria Math"/>
              </a:rPr>
              <a:t>.</a:t>
            </a:r>
            <a:endParaRPr lang="en-US" dirty="0">
              <a:solidFill>
                <a:srgbClr val="00B050"/>
              </a:solidFill>
              <a:ea typeface="Cambria Math"/>
            </a:endParaRPr>
          </a:p>
          <a:p>
            <a:endParaRPr lang="en-US" b="1" dirty="0">
              <a:ea typeface="Cambria Math"/>
            </a:endParaRPr>
          </a:p>
          <a:p>
            <a:endParaRPr lang="en-US" b="1" dirty="0">
              <a:ea typeface="Cambria Math"/>
            </a:endParaRPr>
          </a:p>
          <a:p>
            <a:endParaRPr lang="en-US" b="1" i="1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  <a:p>
            <a:endParaRPr lang="en-US" b="1" i="1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  <a:p>
            <a:endParaRPr lang="en-US" b="1" i="1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L(M)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= {w 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∊ </a:t>
            </a:r>
            <a:r>
              <a:rPr lang="el-GR" b="1" i="1" dirty="0">
                <a:solidFill>
                  <a:srgbClr val="7030A0"/>
                </a:solidFill>
                <a:latin typeface="Cambria Math"/>
                <a:ea typeface="Cambria Math"/>
              </a:rPr>
              <a:t>Σ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*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| w 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⊢</a:t>
            </a:r>
            <a:r>
              <a:rPr lang="en-US" b="1" i="1" baseline="30000" dirty="0" smtClean="0">
                <a:solidFill>
                  <a:srgbClr val="7030A0"/>
                </a:solidFill>
                <a:latin typeface="Cambria Math"/>
                <a:ea typeface="Cambria Math"/>
              </a:rPr>
              <a:t>*</a:t>
            </a:r>
            <a:r>
              <a:rPr lang="en-US" b="1" i="1" baseline="-25000" dirty="0" smtClean="0">
                <a:solidFill>
                  <a:srgbClr val="7030A0"/>
                </a:solidFill>
                <a:latin typeface="Cambria Math"/>
                <a:ea typeface="Cambria Math"/>
              </a:rPr>
              <a:t>M </a:t>
            </a:r>
            <a:r>
              <a:rPr lang="en-US" b="1" i="1" dirty="0" smtClean="0">
                <a:solidFill>
                  <a:srgbClr val="7030A0"/>
                </a:solidFill>
                <a:latin typeface="Cambria Math"/>
                <a:ea typeface="Cambria Math"/>
              </a:rPr>
              <a:t> </a:t>
            </a:r>
            <a:r>
              <a:rPr lang="el-GR" b="1" i="1" dirty="0">
                <a:solidFill>
                  <a:srgbClr val="7030A0"/>
                </a:solidFill>
                <a:latin typeface="Cambria Math"/>
                <a:ea typeface="Cambria Math"/>
              </a:rPr>
              <a:t>λ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}</a:t>
            </a:r>
            <a:r>
              <a:rPr lang="en-US" dirty="0"/>
              <a:t>.</a:t>
            </a:r>
          </a:p>
          <a:p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b="1" i="1" baseline="-250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C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(M)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= {w </a:t>
            </a:r>
            <a:r>
              <a:rPr lang="en-US" b="1" i="1" dirty="0">
                <a:solidFill>
                  <a:srgbClr val="002060"/>
                </a:solidFill>
                <a:latin typeface="Cambria Math"/>
                <a:ea typeface="Cambria Math"/>
              </a:rPr>
              <a:t>∊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Γ* | w </a:t>
            </a:r>
            <a:r>
              <a:rPr lang="en-US" b="1" i="1" dirty="0">
                <a:solidFill>
                  <a:srgbClr val="002060"/>
                </a:solidFill>
                <a:latin typeface="Cambria Math"/>
                <a:ea typeface="Cambria Math"/>
              </a:rPr>
              <a:t>⊢</a:t>
            </a:r>
            <a:r>
              <a:rPr lang="en-US" b="1" i="1" baseline="30000" dirty="0" smtClean="0">
                <a:solidFill>
                  <a:srgbClr val="002060"/>
                </a:solidFill>
                <a:latin typeface="Cambria Math"/>
                <a:ea typeface="Cambria Math"/>
              </a:rPr>
              <a:t>*</a:t>
            </a:r>
            <a:r>
              <a:rPr lang="en-US" b="1" i="1" baseline="-25000" dirty="0" smtClean="0">
                <a:solidFill>
                  <a:srgbClr val="002060"/>
                </a:solidFill>
                <a:latin typeface="Cambria Math"/>
                <a:ea typeface="Cambria Math"/>
              </a:rPr>
              <a:t>M </a:t>
            </a:r>
            <a:r>
              <a:rPr lang="en-US" b="1" i="1" dirty="0" smtClean="0">
                <a:solidFill>
                  <a:srgbClr val="002060"/>
                </a:solidFill>
                <a:latin typeface="Cambria Math"/>
                <a:ea typeface="Cambria Math"/>
              </a:rPr>
              <a:t> </a:t>
            </a:r>
            <a:r>
              <a:rPr lang="el-GR" b="1" i="1" dirty="0">
                <a:solidFill>
                  <a:srgbClr val="002060"/>
                </a:solidFill>
                <a:latin typeface="Cambria Math"/>
                <a:ea typeface="Cambria Math"/>
              </a:rPr>
              <a:t>λ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}</a:t>
            </a:r>
            <a:r>
              <a:rPr lang="en-US" dirty="0"/>
              <a:t>.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5257800" cy="16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73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Empty Word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ea typeface="Cambria Math" pitchFamily="18" charset="0"/>
              </a:rPr>
              <a:t>Note</a:t>
            </a:r>
            <a:r>
              <a:rPr lang="en-US" dirty="0">
                <a:ea typeface="Cambria Math" pitchFamily="18" charset="0"/>
              </a:rPr>
              <a:t>: For every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k-CRS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: </a:t>
            </a:r>
            <a:r>
              <a:rPr lang="el-GR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⊢</a:t>
            </a:r>
            <a:r>
              <a:rPr lang="en-US" b="1" i="1" baseline="300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*</a:t>
            </a:r>
            <a:r>
              <a:rPr lang="en-US" b="1" i="1" baseline="-250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M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l-GR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dirty="0" smtClean="0">
                <a:ea typeface="Cambria Math"/>
              </a:rPr>
              <a:t>, hence </a:t>
            </a:r>
            <a:r>
              <a:rPr lang="el-GR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∊ L(M)</a:t>
            </a:r>
            <a:r>
              <a:rPr lang="en-US" dirty="0">
                <a:ea typeface="Cambria Math"/>
              </a:rPr>
              <a:t>.</a:t>
            </a:r>
            <a:endParaRPr lang="en-US" dirty="0">
              <a:ea typeface="Cambria Math" pitchFamily="18" charset="0"/>
            </a:endParaRPr>
          </a:p>
          <a:p>
            <a:r>
              <a:rPr lang="en-US" dirty="0">
                <a:ea typeface="Cambria Math" pitchFamily="18" charset="0"/>
              </a:rPr>
              <a:t>Whenever we say </a:t>
            </a:r>
            <a:r>
              <a:rPr lang="en-US" dirty="0" smtClean="0">
                <a:ea typeface="Cambria Math" pitchFamily="18" charset="0"/>
              </a:rPr>
              <a:t>that a  </a:t>
            </a:r>
            <a:r>
              <a:rPr lang="en-US" b="1" i="1" noProof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-CRS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b="1" dirty="0">
                <a:solidFill>
                  <a:srgbClr val="002060"/>
                </a:solidFill>
                <a:ea typeface="Cambria Math" pitchFamily="18" charset="0"/>
              </a:rPr>
              <a:t>  </a:t>
            </a:r>
            <a:r>
              <a:rPr lang="en-US" b="1" dirty="0" smtClean="0">
                <a:solidFill>
                  <a:srgbClr val="002060"/>
                </a:solidFill>
                <a:ea typeface="Cambria Math" pitchFamily="18" charset="0"/>
              </a:rPr>
              <a:t> </a:t>
            </a:r>
            <a:r>
              <a:rPr lang="en-US" b="1" i="1" dirty="0" smtClean="0">
                <a:solidFill>
                  <a:srgbClr val="002060"/>
                </a:solidFill>
                <a:ea typeface="Cambria Math" pitchFamily="18" charset="0"/>
              </a:rPr>
              <a:t>recognizes </a:t>
            </a:r>
            <a:r>
              <a:rPr lang="en-US" b="1" i="1" dirty="0">
                <a:solidFill>
                  <a:srgbClr val="002060"/>
                </a:solidFill>
                <a:ea typeface="Cambria Math" pitchFamily="18" charset="0"/>
              </a:rPr>
              <a:t>a language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dirty="0">
                <a:ea typeface="Cambria Math" pitchFamily="18" charset="0"/>
              </a:rPr>
              <a:t>, we always mean that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L(M) = L </a:t>
            </a:r>
            <a:r>
              <a:rPr lang="en-US" b="1" i="1" dirty="0">
                <a:solidFill>
                  <a:srgbClr val="002060"/>
                </a:solidFill>
                <a:latin typeface="Cambria Math"/>
                <a:ea typeface="Cambria Math"/>
              </a:rPr>
              <a:t>∪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{</a:t>
            </a:r>
            <a:r>
              <a:rPr lang="el-GR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}</a:t>
            </a:r>
            <a:r>
              <a:rPr lang="en-US" dirty="0" smtClean="0">
                <a:ea typeface="Cambria Math" pitchFamily="18" charset="0"/>
              </a:rPr>
              <a:t>.</a:t>
            </a:r>
          </a:p>
          <a:p>
            <a:r>
              <a:rPr lang="en-US" dirty="0" smtClean="0">
                <a:ea typeface="Cambria Math" pitchFamily="18" charset="0"/>
              </a:rPr>
              <a:t>We simply </a:t>
            </a:r>
            <a:r>
              <a:rPr lang="en-US" b="1" i="1" dirty="0" smtClean="0">
                <a:solidFill>
                  <a:srgbClr val="7030A0"/>
                </a:solidFill>
                <a:ea typeface="Cambria Math" pitchFamily="18" charset="0"/>
              </a:rPr>
              <a:t>ignore the empty word</a:t>
            </a:r>
            <a:r>
              <a:rPr lang="en-US" dirty="0" smtClean="0">
                <a:ea typeface="Cambria Math" pitchFamily="18" charset="0"/>
              </a:rPr>
              <a:t> in this setting.</a:t>
            </a:r>
            <a:endParaRPr lang="en-US" dirty="0">
              <a:ea typeface="Cambria Math"/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3602707"/>
            <a:ext cx="19145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766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Clearing Restarting Automata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noProof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k – </a:t>
            </a:r>
            <a:r>
              <a:rPr lang="en-US" b="1" u="sng" dirty="0" smtClean="0">
                <a:solidFill>
                  <a:srgbClr val="7030A0"/>
                </a:solidFill>
              </a:rPr>
              <a:t>Clearing Restarting Automaton</a:t>
            </a:r>
            <a:r>
              <a:rPr lang="en-US" b="1" dirty="0" smtClean="0">
                <a:solidFill>
                  <a:srgbClr val="7030A0"/>
                </a:solidFill>
              </a:rPr>
              <a:t> (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k-</a:t>
            </a:r>
            <a:r>
              <a:rPr lang="en-US" b="1" i="1" noProof="1" smtClean="0">
                <a:solidFill>
                  <a:srgbClr val="7030A0"/>
                </a:solidFill>
                <a:latin typeface="Cambria Math"/>
                <a:ea typeface="Cambria Math"/>
              </a:rPr>
              <a:t>cl-RA </a:t>
            </a:r>
            <a:r>
              <a:rPr lang="en-US" b="1" dirty="0" smtClean="0">
                <a:solidFill>
                  <a:srgbClr val="7030A0"/>
                </a:solidFill>
              </a:rPr>
              <a:t>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s a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k-</a:t>
            </a:r>
            <a:r>
              <a:rPr lang="en-US" b="1" i="1" noProof="1" smtClean="0">
                <a:solidFill>
                  <a:srgbClr val="7030A0"/>
                </a:solidFill>
                <a:latin typeface="Cambria Math"/>
                <a:ea typeface="Cambria Math"/>
              </a:rPr>
              <a:t>CRS  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M = (</a:t>
            </a:r>
            <a:r>
              <a:rPr lang="en-US" b="1" i="1" dirty="0" smtClean="0">
                <a:solidFill>
                  <a:srgbClr val="7030A0"/>
                </a:solidFill>
                <a:latin typeface="Cambria Math"/>
                <a:ea typeface="Cambria Math"/>
              </a:rPr>
              <a:t>Σ, 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Σ</a:t>
            </a:r>
            <a:r>
              <a:rPr lang="en-US" b="1" i="1" dirty="0" smtClean="0">
                <a:solidFill>
                  <a:srgbClr val="7030A0"/>
                </a:solidFill>
                <a:latin typeface="Cambria Math"/>
                <a:ea typeface="Cambria Math"/>
              </a:rPr>
              <a:t>, I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b="1" i="1" noProof="1" smtClean="0">
                <a:solidFill>
                  <a:srgbClr val="7030A0"/>
                </a:solidFill>
                <a:latin typeface="Cambria Math"/>
                <a:ea typeface="Cambria Math"/>
              </a:rPr>
              <a:t> </a:t>
            </a:r>
            <a:r>
              <a:rPr lang="en-US" dirty="0" smtClean="0"/>
              <a:t> such that:</a:t>
            </a:r>
          </a:p>
          <a:p>
            <a:pPr lvl="1"/>
            <a:r>
              <a:rPr lang="en-US" dirty="0" smtClean="0"/>
              <a:t>For each 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, z</a:t>
            </a:r>
            <a:r>
              <a:rPr lang="en-US" b="1" i="1" dirty="0">
                <a:latin typeface="Cambria Math"/>
                <a:ea typeface="Cambria Math"/>
              </a:rPr>
              <a:t> → t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b="1" i="1" dirty="0">
                <a:latin typeface="Cambria Math"/>
                <a:ea typeface="Cambria Math"/>
              </a:rPr>
              <a:t>∊ </a:t>
            </a:r>
            <a:r>
              <a:rPr lang="en-US" b="1" i="1" dirty="0" smtClean="0">
                <a:latin typeface="Cambria Math"/>
                <a:ea typeface="Cambria Math"/>
              </a:rPr>
              <a:t>I </a:t>
            </a:r>
            <a:r>
              <a:rPr lang="en-US" dirty="0" smtClean="0">
                <a:ea typeface="Cambria Math"/>
              </a:rPr>
              <a:t>: 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z ∊ </a:t>
            </a:r>
            <a:r>
              <a:rPr lang="en-US" b="1" i="1" dirty="0" smtClean="0">
                <a:solidFill>
                  <a:srgbClr val="7030A0"/>
                </a:solidFill>
                <a:latin typeface="Cambria Math"/>
                <a:ea typeface="Cambria Math"/>
              </a:rPr>
              <a:t>Σ</a:t>
            </a:r>
            <a:r>
              <a:rPr lang="en-US" b="1" i="1" baseline="30000" dirty="0" smtClean="0">
                <a:solidFill>
                  <a:srgbClr val="7030A0"/>
                </a:solidFill>
                <a:latin typeface="Cambria Math"/>
                <a:ea typeface="Cambria Math"/>
              </a:rPr>
              <a:t>+</a:t>
            </a:r>
            <a:r>
              <a:rPr lang="en-US" b="1" i="1" dirty="0" smtClean="0">
                <a:solidFill>
                  <a:srgbClr val="7030A0"/>
                </a:solidFill>
                <a:latin typeface="Cambria Math"/>
                <a:ea typeface="Cambria Math"/>
              </a:rPr>
              <a:t>, 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t </a:t>
            </a:r>
            <a:r>
              <a:rPr lang="en-US" b="1" i="1" dirty="0" smtClean="0">
                <a:solidFill>
                  <a:srgbClr val="7030A0"/>
                </a:solidFill>
                <a:latin typeface="Cambria Math"/>
                <a:ea typeface="Cambria Math"/>
              </a:rPr>
              <a:t>= </a:t>
            </a:r>
            <a:r>
              <a:rPr lang="el-GR" b="1" i="1" dirty="0" smtClean="0">
                <a:solidFill>
                  <a:srgbClr val="7030A0"/>
                </a:solidFill>
                <a:latin typeface="Cambria Math"/>
                <a:ea typeface="Cambria Math"/>
              </a:rPr>
              <a:t>λ</a:t>
            </a:r>
            <a:r>
              <a:rPr lang="en-US" dirty="0" smtClean="0"/>
              <a:t>.</a:t>
            </a:r>
          </a:p>
          <a:p>
            <a:r>
              <a:rPr lang="en-US" b="1" i="1" u="sng" noProof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k </a:t>
            </a:r>
            <a:r>
              <a:rPr lang="en-US" b="1" i="1" u="sng" noProof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– </a:t>
            </a:r>
            <a:r>
              <a:rPr lang="en-US" b="1" u="sng" dirty="0" smtClean="0">
                <a:solidFill>
                  <a:srgbClr val="002060"/>
                </a:solidFill>
              </a:rPr>
              <a:t>Subword-Clearing Rest. </a:t>
            </a:r>
            <a:r>
              <a:rPr lang="en-US" b="1" u="sng" dirty="0">
                <a:solidFill>
                  <a:srgbClr val="002060"/>
                </a:solidFill>
              </a:rPr>
              <a:t>Automaton</a:t>
            </a:r>
            <a:r>
              <a:rPr lang="en-US" b="1" dirty="0">
                <a:solidFill>
                  <a:srgbClr val="002060"/>
                </a:solidFill>
              </a:rPr>
              <a:t> (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k-s</a:t>
            </a:r>
            <a:r>
              <a:rPr lang="en-US" b="1" i="1" noProof="1" smtClean="0">
                <a:solidFill>
                  <a:srgbClr val="002060"/>
                </a:solidFill>
                <a:latin typeface="Cambria Math"/>
                <a:ea typeface="Cambria Math"/>
              </a:rPr>
              <a:t>cl-RA 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  <a:endParaRPr lang="en-US" b="1" dirty="0">
              <a:solidFill>
                <a:srgbClr val="002060"/>
              </a:solidFill>
            </a:endParaRPr>
          </a:p>
          <a:p>
            <a:pPr lvl="1"/>
            <a:r>
              <a:rPr lang="en-US" dirty="0"/>
              <a:t>Is a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k-</a:t>
            </a:r>
            <a:r>
              <a:rPr lang="en-US" b="1" i="1" noProof="1">
                <a:solidFill>
                  <a:srgbClr val="002060"/>
                </a:solidFill>
                <a:latin typeface="Cambria Math"/>
                <a:ea typeface="Cambria Math"/>
              </a:rPr>
              <a:t>CRS 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M = (</a:t>
            </a:r>
            <a:r>
              <a:rPr lang="en-US" b="1" i="1" dirty="0">
                <a:solidFill>
                  <a:srgbClr val="002060"/>
                </a:solidFill>
                <a:latin typeface="Cambria Math"/>
                <a:ea typeface="Cambria Math"/>
              </a:rPr>
              <a:t>Σ, Σ, I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b="1" i="1" noProof="1">
                <a:solidFill>
                  <a:srgbClr val="7030A0"/>
                </a:solidFill>
                <a:latin typeface="Cambria Math"/>
                <a:ea typeface="Cambria Math"/>
              </a:rPr>
              <a:t> </a:t>
            </a:r>
            <a:r>
              <a:rPr lang="en-US" dirty="0"/>
              <a:t> such </a:t>
            </a:r>
            <a:r>
              <a:rPr lang="en-US" dirty="0" smtClean="0"/>
              <a:t>that: 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each 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, z</a:t>
            </a:r>
            <a:r>
              <a:rPr lang="en-US" b="1" i="1" dirty="0">
                <a:latin typeface="Cambria Math"/>
                <a:ea typeface="Cambria Math"/>
              </a:rPr>
              <a:t> → t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y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b="1" i="1" dirty="0">
                <a:latin typeface="Cambria Math"/>
                <a:ea typeface="Cambria Math"/>
              </a:rPr>
              <a:t>∊ I </a:t>
            </a:r>
            <a:r>
              <a:rPr lang="en-US" dirty="0">
                <a:ea typeface="Cambria Math"/>
              </a:rPr>
              <a:t>: </a:t>
            </a:r>
            <a:endParaRPr lang="en-US" dirty="0" smtClean="0">
              <a:ea typeface="Cambria Math"/>
            </a:endParaRPr>
          </a:p>
          <a:p>
            <a:pPr lvl="1"/>
            <a:r>
              <a:rPr lang="en-US" b="1" i="1" dirty="0" smtClean="0">
                <a:solidFill>
                  <a:srgbClr val="002060"/>
                </a:solidFill>
                <a:latin typeface="Cambria Math"/>
                <a:ea typeface="Cambria Math"/>
              </a:rPr>
              <a:t>z </a:t>
            </a:r>
            <a:r>
              <a:rPr lang="en-US" b="1" i="1" dirty="0">
                <a:solidFill>
                  <a:srgbClr val="002060"/>
                </a:solidFill>
                <a:latin typeface="Cambria Math"/>
                <a:ea typeface="Cambria Math"/>
              </a:rPr>
              <a:t>∊ </a:t>
            </a:r>
            <a:r>
              <a:rPr lang="el-GR" b="1" i="1" dirty="0">
                <a:solidFill>
                  <a:srgbClr val="002060"/>
                </a:solidFill>
                <a:latin typeface="Cambria Math"/>
                <a:ea typeface="Cambria Math"/>
              </a:rPr>
              <a:t>Γ</a:t>
            </a:r>
            <a:r>
              <a:rPr lang="en-US" b="1" i="1" baseline="30000" dirty="0">
                <a:solidFill>
                  <a:srgbClr val="002060"/>
                </a:solidFill>
                <a:latin typeface="Cambria Math"/>
                <a:ea typeface="Cambria Math"/>
              </a:rPr>
              <a:t>+</a:t>
            </a:r>
            <a:r>
              <a:rPr lang="en-US" b="1" i="1" dirty="0">
                <a:solidFill>
                  <a:srgbClr val="002060"/>
                </a:solidFill>
                <a:latin typeface="Cambria Math"/>
                <a:ea typeface="Cambria Math"/>
              </a:rPr>
              <a:t>, </a:t>
            </a:r>
            <a:r>
              <a:rPr lang="en-US" b="1" i="1" dirty="0" smtClean="0">
                <a:solidFill>
                  <a:srgbClr val="002060"/>
                </a:solidFill>
                <a:latin typeface="Cambria Math"/>
                <a:ea typeface="Cambria Math"/>
              </a:rPr>
              <a:t>t</a:t>
            </a:r>
            <a:r>
              <a:rPr lang="en-US" dirty="0" smtClean="0"/>
              <a:t>  is a </a:t>
            </a:r>
            <a:r>
              <a:rPr lang="en-US" b="1" i="1" dirty="0" smtClean="0">
                <a:solidFill>
                  <a:srgbClr val="002060"/>
                </a:solidFill>
              </a:rPr>
              <a:t>proper subword</a:t>
            </a:r>
            <a:r>
              <a:rPr lang="en-US" dirty="0" smtClean="0"/>
              <a:t> of </a:t>
            </a:r>
            <a:r>
              <a:rPr lang="en-US" b="1" i="1" dirty="0">
                <a:solidFill>
                  <a:srgbClr val="002060"/>
                </a:solidFill>
                <a:latin typeface="Cambria Math"/>
                <a:ea typeface="Cambria Math"/>
              </a:rPr>
              <a:t>z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26176"/>
            <a:ext cx="1146050" cy="704089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03638"/>
            <a:ext cx="2517653" cy="9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32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b="1" i="1" baseline="-25000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= {</a:t>
            </a:r>
            <a:r>
              <a:rPr lang="en-US" b="1" i="1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="1" i="1" baseline="30000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="1" i="1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b="1" i="1" baseline="30000" dirty="0" err="1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| n 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&gt; 0}</a:t>
            </a:r>
            <a:r>
              <a:rPr lang="en-US" dirty="0">
                <a:ea typeface="Cambria Math"/>
              </a:rPr>
              <a:t>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/>
                <a:ea typeface="Cambria Math"/>
              </a:rPr>
              <a:t>∪ {</a:t>
            </a:r>
            <a:r>
              <a:rPr lang="el-G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/>
                <a:ea typeface="Cambria Math"/>
              </a:rPr>
              <a:t>λ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/>
                <a:ea typeface="Cambria Math"/>
              </a:rPr>
              <a:t>} </a:t>
            </a:r>
            <a:r>
              <a:rPr lang="en-US" dirty="0">
                <a:ea typeface="Cambria Math"/>
              </a:rPr>
              <a:t>:</a:t>
            </a:r>
            <a:endParaRPr lang="en-US" b="1" i="1" dirty="0">
              <a:solidFill>
                <a:srgbClr val="002060"/>
              </a:solidFill>
              <a:latin typeface="Cambria Math"/>
              <a:ea typeface="Cambria Math"/>
            </a:endParaRPr>
          </a:p>
          <a:p>
            <a:r>
              <a:rPr lang="en-US" b="1" i="1" dirty="0" smtClean="0">
                <a:solidFill>
                  <a:srgbClr val="002060"/>
                </a:solidFill>
                <a:latin typeface="Cambria Math"/>
                <a:ea typeface="Cambria Math"/>
              </a:rPr>
              <a:t>1-cl-RA</a:t>
            </a:r>
            <a:r>
              <a:rPr lang="en-US" b="1" dirty="0" smtClean="0">
                <a:solidFill>
                  <a:srgbClr val="002060"/>
                </a:solidFill>
                <a:ea typeface="Cambria Math"/>
              </a:rPr>
              <a:t> </a:t>
            </a:r>
            <a:r>
              <a:rPr lang="en-US" b="1" i="1" dirty="0">
                <a:solidFill>
                  <a:srgbClr val="002060"/>
                </a:solidFill>
                <a:latin typeface="Cambria Math"/>
                <a:ea typeface="Cambria Math"/>
              </a:rPr>
              <a:t>M = ({a, b}, I) </a:t>
            </a:r>
            <a:r>
              <a:rPr lang="en-US" i="1" dirty="0">
                <a:ea typeface="Cambria Math"/>
              </a:rPr>
              <a:t>,</a:t>
            </a:r>
          </a:p>
          <a:p>
            <a:r>
              <a:rPr lang="en-US" b="1" dirty="0">
                <a:solidFill>
                  <a:srgbClr val="7030A0"/>
                </a:solidFill>
                <a:ea typeface="Cambria Math"/>
              </a:rPr>
              <a:t>Instructions</a:t>
            </a:r>
            <a:r>
              <a:rPr lang="en-US" dirty="0">
                <a:solidFill>
                  <a:srgbClr val="7030A0"/>
                </a:solidFill>
                <a:ea typeface="Cambria Math"/>
              </a:rPr>
              <a:t> 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I</a:t>
            </a:r>
            <a:r>
              <a:rPr lang="en-US" dirty="0">
                <a:solidFill>
                  <a:srgbClr val="7030A0"/>
                </a:solidFill>
                <a:ea typeface="Cambria Math"/>
              </a:rPr>
              <a:t> </a:t>
            </a:r>
            <a:r>
              <a:rPr lang="en-US" dirty="0">
                <a:ea typeface="Cambria Math"/>
              </a:rPr>
              <a:t> are: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pPr lvl="1"/>
            <a:r>
              <a:rPr lang="en-US" b="1" i="1" dirty="0">
                <a:latin typeface="Cambria Math" pitchFamily="18" charset="0"/>
                <a:ea typeface="Cambria Math" pitchFamily="18" charset="0"/>
              </a:rPr>
              <a:t>R1 = (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b="1" i="1" u="sng" dirty="0" err="1">
                <a:latin typeface="Cambria Math" pitchFamily="18" charset="0"/>
                <a:ea typeface="Cambria Math" pitchFamily="18" charset="0"/>
              </a:rPr>
              <a:t>ab</a:t>
            </a:r>
            <a:r>
              <a:rPr lang="en-US" b="1" i="1" dirty="0">
                <a:latin typeface="Cambria Math"/>
                <a:ea typeface="Cambria Math"/>
              </a:rPr>
              <a:t> → </a:t>
            </a:r>
            <a:r>
              <a:rPr lang="el-GR" b="1" i="1" dirty="0">
                <a:latin typeface="Cambria Math"/>
                <a:ea typeface="Cambria Math"/>
              </a:rPr>
              <a:t>λ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i="1" dirty="0">
                <a:ea typeface="Cambria Math"/>
              </a:rPr>
              <a:t> ,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pPr lvl="1"/>
            <a:r>
              <a:rPr lang="en-US" b="1" i="1" dirty="0">
                <a:latin typeface="Cambria Math" pitchFamily="18" charset="0"/>
                <a:ea typeface="Cambria Math" pitchFamily="18" charset="0"/>
              </a:rPr>
              <a:t>R2 = (</a:t>
            </a:r>
            <a:r>
              <a:rPr lang="en-US" b="1" i="1" dirty="0">
                <a:solidFill>
                  <a:srgbClr val="00B050"/>
                </a:solidFill>
                <a:latin typeface="Cambria Math"/>
                <a:ea typeface="Cambria Math"/>
              </a:rPr>
              <a:t>¢</a:t>
            </a:r>
            <a:r>
              <a:rPr lang="en-US" b="1" i="1" dirty="0">
                <a:latin typeface="Cambria Math"/>
                <a:ea typeface="Cambria Math"/>
              </a:rPr>
              <a:t>, </a:t>
            </a:r>
            <a:r>
              <a:rPr lang="en-US" b="1" i="1" u="sng" dirty="0" err="1">
                <a:latin typeface="Cambria Math"/>
                <a:ea typeface="Cambria Math"/>
              </a:rPr>
              <a:t>ab</a:t>
            </a:r>
            <a:r>
              <a:rPr lang="en-US" b="1" i="1" dirty="0">
                <a:latin typeface="Cambria Math"/>
                <a:ea typeface="Cambria Math"/>
              </a:rPr>
              <a:t> → </a:t>
            </a:r>
            <a:r>
              <a:rPr lang="el-GR" b="1" i="1" dirty="0">
                <a:latin typeface="Cambria Math"/>
                <a:ea typeface="Cambria Math"/>
              </a:rPr>
              <a:t>λ</a:t>
            </a:r>
            <a:r>
              <a:rPr lang="en-US" b="1" i="1" dirty="0">
                <a:latin typeface="Cambria Math"/>
                <a:ea typeface="Cambria Math"/>
              </a:rPr>
              <a:t>, </a:t>
            </a:r>
            <a:r>
              <a:rPr lang="en-US" b="1" i="1" dirty="0">
                <a:solidFill>
                  <a:srgbClr val="00B050"/>
                </a:solidFill>
                <a:latin typeface="Cambria Math"/>
                <a:ea typeface="Cambria Math"/>
              </a:rPr>
              <a:t>$</a:t>
            </a:r>
            <a:r>
              <a:rPr lang="en-US" b="1" i="1" dirty="0">
                <a:latin typeface="Cambria Math"/>
                <a:ea typeface="Cambria Math"/>
              </a:rPr>
              <a:t>)</a:t>
            </a:r>
            <a:r>
              <a:rPr lang="en-US" i="1" dirty="0">
                <a:ea typeface="Cambria Math"/>
              </a:rPr>
              <a:t> </a:t>
            </a:r>
            <a:r>
              <a:rPr lang="en-US" i="1" dirty="0" smtClean="0">
                <a:ea typeface="Cambria Math"/>
              </a:rPr>
              <a:t>.</a:t>
            </a:r>
            <a:endParaRPr lang="en-US" b="1" u="sng" dirty="0" smtClean="0">
              <a:ea typeface="Cambria Math" pitchFamily="18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051555"/>
            <a:ext cx="3493015" cy="47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79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b="1" i="1" baseline="-25000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= {</a:t>
            </a:r>
            <a:r>
              <a:rPr lang="en-US" b="1" i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="1" i="1" baseline="30000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="1" i="1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cb</a:t>
            </a:r>
            <a:r>
              <a:rPr lang="en-US" b="1" i="1" baseline="30000" dirty="0" err="1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b="1" i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| n 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&gt; 0}</a:t>
            </a:r>
            <a:r>
              <a:rPr lang="en-US" dirty="0">
                <a:ea typeface="Cambria Math"/>
              </a:rPr>
              <a:t>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/>
                <a:ea typeface="Cambria Math"/>
              </a:rPr>
              <a:t>∪ {</a:t>
            </a:r>
            <a:r>
              <a:rPr lang="el-GR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/>
                <a:ea typeface="Cambria Math"/>
              </a:rPr>
              <a:t>λ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/>
                <a:ea typeface="Cambria Math"/>
              </a:rPr>
              <a:t>} </a:t>
            </a:r>
            <a:r>
              <a:rPr lang="en-US" dirty="0">
                <a:ea typeface="Cambria Math"/>
              </a:rPr>
              <a:t>:</a:t>
            </a:r>
            <a:endParaRPr lang="en-US" b="1" i="1" dirty="0">
              <a:solidFill>
                <a:srgbClr val="002060"/>
              </a:solidFill>
              <a:latin typeface="Cambria Math"/>
              <a:ea typeface="Cambria Math"/>
            </a:endParaRPr>
          </a:p>
          <a:p>
            <a:r>
              <a:rPr lang="en-US" b="1" i="1" dirty="0" smtClean="0">
                <a:solidFill>
                  <a:srgbClr val="002060"/>
                </a:solidFill>
                <a:latin typeface="Cambria Math"/>
                <a:ea typeface="Cambria Math"/>
              </a:rPr>
              <a:t>1-scl-RA</a:t>
            </a:r>
            <a:r>
              <a:rPr lang="en-US" b="1" dirty="0" smtClean="0">
                <a:solidFill>
                  <a:srgbClr val="002060"/>
                </a:solidFill>
                <a:ea typeface="Cambria Math"/>
              </a:rPr>
              <a:t> </a:t>
            </a:r>
            <a:r>
              <a:rPr lang="en-US" b="1" i="1" dirty="0">
                <a:solidFill>
                  <a:srgbClr val="002060"/>
                </a:solidFill>
                <a:latin typeface="Cambria Math"/>
                <a:ea typeface="Cambria Math"/>
              </a:rPr>
              <a:t>M = ({a, </a:t>
            </a:r>
            <a:r>
              <a:rPr lang="en-US" b="1" i="1" dirty="0" smtClean="0">
                <a:solidFill>
                  <a:srgbClr val="002060"/>
                </a:solidFill>
                <a:latin typeface="Cambria Math"/>
                <a:ea typeface="Cambria Math"/>
              </a:rPr>
              <a:t>b, c}, </a:t>
            </a:r>
            <a:r>
              <a:rPr lang="en-US" b="1" i="1" dirty="0">
                <a:solidFill>
                  <a:srgbClr val="002060"/>
                </a:solidFill>
                <a:latin typeface="Cambria Math"/>
                <a:ea typeface="Cambria Math"/>
              </a:rPr>
              <a:t>I) </a:t>
            </a:r>
            <a:r>
              <a:rPr lang="en-US" i="1" dirty="0">
                <a:ea typeface="Cambria Math"/>
              </a:rPr>
              <a:t>,</a:t>
            </a:r>
          </a:p>
          <a:p>
            <a:r>
              <a:rPr lang="en-US" b="1" dirty="0">
                <a:solidFill>
                  <a:srgbClr val="7030A0"/>
                </a:solidFill>
                <a:ea typeface="Cambria Math"/>
              </a:rPr>
              <a:t>Instructions</a:t>
            </a:r>
            <a:r>
              <a:rPr lang="en-US" dirty="0">
                <a:solidFill>
                  <a:srgbClr val="7030A0"/>
                </a:solidFill>
                <a:ea typeface="Cambria Math"/>
              </a:rPr>
              <a:t> </a:t>
            </a:r>
            <a:r>
              <a:rPr lang="en-US" b="1" i="1" dirty="0">
                <a:solidFill>
                  <a:srgbClr val="7030A0"/>
                </a:solidFill>
                <a:latin typeface="Cambria Math"/>
                <a:ea typeface="Cambria Math"/>
              </a:rPr>
              <a:t>I</a:t>
            </a:r>
            <a:r>
              <a:rPr lang="en-US" dirty="0">
                <a:solidFill>
                  <a:srgbClr val="7030A0"/>
                </a:solidFill>
                <a:ea typeface="Cambria Math"/>
              </a:rPr>
              <a:t> </a:t>
            </a:r>
            <a:r>
              <a:rPr lang="en-US" dirty="0">
                <a:ea typeface="Cambria Math"/>
              </a:rPr>
              <a:t> are: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pPr lvl="1"/>
            <a:r>
              <a:rPr lang="en-US" b="1" i="1" dirty="0">
                <a:latin typeface="Cambria Math" pitchFamily="18" charset="0"/>
                <a:ea typeface="Cambria Math" pitchFamily="18" charset="0"/>
              </a:rPr>
              <a:t>R1 = (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b="1" i="1" u="sng" dirty="0" err="1" smtClean="0">
                <a:latin typeface="Cambria Math" pitchFamily="18" charset="0"/>
                <a:ea typeface="Cambria Math" pitchFamily="18" charset="0"/>
              </a:rPr>
              <a:t>acb</a:t>
            </a:r>
            <a:r>
              <a:rPr lang="en-US" b="1" i="1" dirty="0" smtClean="0">
                <a:latin typeface="Cambria Math"/>
                <a:ea typeface="Cambria Math"/>
              </a:rPr>
              <a:t> </a:t>
            </a:r>
            <a:r>
              <a:rPr lang="en-US" b="1" i="1" dirty="0">
                <a:latin typeface="Cambria Math"/>
                <a:ea typeface="Cambria Math"/>
              </a:rPr>
              <a:t>→ </a:t>
            </a:r>
            <a:r>
              <a:rPr lang="en-US" b="1" i="1" dirty="0" smtClean="0">
                <a:latin typeface="Cambria Math"/>
                <a:ea typeface="Cambria Math"/>
              </a:rPr>
              <a:t>c</a:t>
            </a:r>
            <a:r>
              <a:rPr lang="en-US" b="1" i="1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b="1" i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b="1" i="1" dirty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i="1" dirty="0">
                <a:ea typeface="Cambria Math"/>
              </a:rPr>
              <a:t> ,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pPr lvl="1"/>
            <a:r>
              <a:rPr lang="en-US" b="1" i="1" dirty="0">
                <a:latin typeface="Cambria Math" pitchFamily="18" charset="0"/>
                <a:ea typeface="Cambria Math" pitchFamily="18" charset="0"/>
              </a:rPr>
              <a:t>R2 = (</a:t>
            </a:r>
            <a:r>
              <a:rPr lang="en-US" b="1" i="1" dirty="0">
                <a:solidFill>
                  <a:srgbClr val="00B050"/>
                </a:solidFill>
                <a:latin typeface="Cambria Math"/>
                <a:ea typeface="Cambria Math"/>
              </a:rPr>
              <a:t>¢</a:t>
            </a:r>
            <a:r>
              <a:rPr lang="en-US" b="1" i="1" dirty="0">
                <a:latin typeface="Cambria Math"/>
                <a:ea typeface="Cambria Math"/>
              </a:rPr>
              <a:t>, </a:t>
            </a:r>
            <a:r>
              <a:rPr lang="en-US" b="1" i="1" u="sng" dirty="0" err="1" smtClean="0">
                <a:latin typeface="Cambria Math"/>
                <a:ea typeface="Cambria Math"/>
              </a:rPr>
              <a:t>acb</a:t>
            </a:r>
            <a:r>
              <a:rPr lang="en-US" b="1" i="1" dirty="0" smtClean="0">
                <a:latin typeface="Cambria Math"/>
                <a:ea typeface="Cambria Math"/>
              </a:rPr>
              <a:t> </a:t>
            </a:r>
            <a:r>
              <a:rPr lang="en-US" b="1" i="1" dirty="0">
                <a:latin typeface="Cambria Math"/>
                <a:ea typeface="Cambria Math"/>
              </a:rPr>
              <a:t>→ </a:t>
            </a:r>
            <a:r>
              <a:rPr lang="el-GR" b="1" i="1" dirty="0">
                <a:latin typeface="Cambria Math"/>
                <a:ea typeface="Cambria Math"/>
              </a:rPr>
              <a:t>λ</a:t>
            </a:r>
            <a:r>
              <a:rPr lang="en-US" b="1" i="1" dirty="0">
                <a:latin typeface="Cambria Math"/>
                <a:ea typeface="Cambria Math"/>
              </a:rPr>
              <a:t>, </a:t>
            </a:r>
            <a:r>
              <a:rPr lang="en-US" b="1" i="1" dirty="0">
                <a:solidFill>
                  <a:srgbClr val="00B050"/>
                </a:solidFill>
                <a:latin typeface="Cambria Math"/>
                <a:ea typeface="Cambria Math"/>
              </a:rPr>
              <a:t>$</a:t>
            </a:r>
            <a:r>
              <a:rPr lang="en-US" b="1" i="1" dirty="0">
                <a:latin typeface="Cambria Math"/>
                <a:ea typeface="Cambria Math"/>
              </a:rPr>
              <a:t>)</a:t>
            </a:r>
            <a:r>
              <a:rPr lang="en-US" i="1" dirty="0">
                <a:ea typeface="Cambria Math"/>
              </a:rPr>
              <a:t> </a:t>
            </a:r>
            <a:r>
              <a:rPr lang="en-US" i="1" dirty="0" smtClean="0">
                <a:ea typeface="Cambria Math"/>
              </a:rPr>
              <a:t>.</a:t>
            </a:r>
          </a:p>
          <a:p>
            <a:pPr lvl="1"/>
            <a:endParaRPr lang="en-US" b="1" i="1" u="sng" dirty="0">
              <a:ea typeface="Cambria Math"/>
            </a:endParaRPr>
          </a:p>
          <a:p>
            <a:pPr marL="274320" lvl="1" indent="0">
              <a:buNone/>
            </a:pPr>
            <a:endParaRPr lang="en-US" b="1" i="1" u="sng" dirty="0">
              <a:ea typeface="Cambria Math"/>
            </a:endParaRPr>
          </a:p>
          <a:p>
            <a:pPr marL="274320" lvl="1" indent="0">
              <a:buNone/>
            </a:pPr>
            <a:endParaRPr lang="en-US" b="1" i="1" u="sng" dirty="0" smtClean="0">
              <a:ea typeface="Cambria Math"/>
            </a:endParaRPr>
          </a:p>
          <a:p>
            <a:pPr marL="274320" lvl="1" indent="0">
              <a:buNone/>
            </a:pPr>
            <a:endParaRPr lang="en-US" b="1" i="1" u="sng" dirty="0">
              <a:ea typeface="Cambria Math"/>
            </a:endParaRPr>
          </a:p>
          <a:p>
            <a:r>
              <a:rPr lang="en-US" b="1" dirty="0" smtClean="0">
                <a:ea typeface="Cambria Math"/>
              </a:rPr>
              <a:t>Note</a:t>
            </a:r>
            <a:r>
              <a:rPr lang="en-US" dirty="0" smtClean="0">
                <a:ea typeface="Cambria Math"/>
              </a:rPr>
              <a:t>:</a:t>
            </a:r>
          </a:p>
          <a:p>
            <a:pPr lvl="1"/>
            <a:r>
              <a:rPr lang="en-US" dirty="0" smtClean="0">
                <a:ea typeface="Cambria Math"/>
              </a:rPr>
              <a:t>The language </a:t>
            </a:r>
            <a:r>
              <a:rPr lang="en-US" b="1" i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b="1" i="1" baseline="-2500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solidFill>
                  <a:srgbClr val="002060"/>
                </a:solidFill>
                <a:ea typeface="Cambria Math"/>
              </a:rPr>
              <a:t> </a:t>
            </a:r>
            <a:r>
              <a:rPr lang="en-US" dirty="0" smtClean="0">
                <a:ea typeface="Cambria Math"/>
              </a:rPr>
              <a:t> </a:t>
            </a:r>
            <a:r>
              <a:rPr lang="en-US" b="1" dirty="0" smtClean="0">
                <a:ea typeface="Cambria Math"/>
              </a:rPr>
              <a:t>cannot</a:t>
            </a:r>
            <a:r>
              <a:rPr lang="en-US" dirty="0" smtClean="0">
                <a:ea typeface="Cambria Math"/>
              </a:rPr>
              <a:t> </a:t>
            </a:r>
          </a:p>
          <a:p>
            <a:pPr lvl="1"/>
            <a:r>
              <a:rPr lang="en-US" dirty="0" smtClean="0">
                <a:ea typeface="Cambria Math"/>
              </a:rPr>
              <a:t>be recognized by </a:t>
            </a:r>
            <a:r>
              <a:rPr lang="en-US" b="1" dirty="0" smtClean="0">
                <a:ea typeface="Cambria Math"/>
              </a:rPr>
              <a:t>any</a:t>
            </a:r>
            <a:r>
              <a:rPr lang="en-US" dirty="0" smtClean="0">
                <a:ea typeface="Cambria Math"/>
              </a:rPr>
              <a:t> </a:t>
            </a:r>
            <a:r>
              <a:rPr lang="en-US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cl-RA</a:t>
            </a:r>
            <a:r>
              <a:rPr lang="en-US" dirty="0" smtClean="0">
                <a:ea typeface="Cambria Math"/>
              </a:rPr>
              <a:t>.</a:t>
            </a:r>
            <a:endParaRPr lang="en-US" dirty="0" smtClean="0">
              <a:ea typeface="Cambria Math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466" y="1053079"/>
            <a:ext cx="3663703" cy="475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00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snosť">
  <a:themeElements>
    <a:clrScheme name="Jasnosť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, klas. ver.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asnosť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709</TotalTime>
  <Words>2551</Words>
  <Application>Microsoft Office PowerPoint</Application>
  <PresentationFormat>Prezentácia na obrazovke (4:3)</PresentationFormat>
  <Paragraphs>285</Paragraphs>
  <Slides>39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39</vt:i4>
      </vt:variant>
    </vt:vector>
  </HeadingPairs>
  <TitlesOfParts>
    <vt:vector size="40" baseType="lpstr">
      <vt:lpstr>Jasnosť</vt:lpstr>
      <vt:lpstr>Clearing Restarting Automata and Grammatical Inference</vt:lpstr>
      <vt:lpstr>Table of Contents</vt:lpstr>
      <vt:lpstr>Part I: Introduction</vt:lpstr>
      <vt:lpstr>Context Rewriting Systems</vt:lpstr>
      <vt:lpstr>Rewriting</vt:lpstr>
      <vt:lpstr>Empty Word</vt:lpstr>
      <vt:lpstr>Clearing Restarting Automata</vt:lpstr>
      <vt:lpstr>Example 1</vt:lpstr>
      <vt:lpstr>Example 2</vt:lpstr>
      <vt:lpstr>Clearing Restarting Automata</vt:lpstr>
      <vt:lpstr>Hierarchy of Language Classes</vt:lpstr>
      <vt:lpstr>Part II: Learning Schema</vt:lpstr>
      <vt:lpstr>Learning Schema – Restrictions</vt:lpstr>
      <vt:lpstr>Learning Schema – Algorithm</vt:lpstr>
      <vt:lpstr>Learning Schema – Step 1/4</vt:lpstr>
      <vt:lpstr>Learning Schema – Step 2/4</vt:lpstr>
      <vt:lpstr>Learning Schema – Step 3/4</vt:lpstr>
      <vt:lpstr>Learning Schema – Step 4/4</vt:lpstr>
      <vt:lpstr>Learning Schema – Complexity</vt:lpstr>
      <vt:lpstr>Learning Schema – Assumptions</vt:lpstr>
      <vt:lpstr>Example – Assumptionsweak</vt:lpstr>
      <vt:lpstr>Example – Assumptionsweak</vt:lpstr>
      <vt:lpstr>Example – Assumptionsweak</vt:lpstr>
      <vt:lpstr>Example – Assumptionsweak</vt:lpstr>
      <vt:lpstr>Example – Assumptionsweak</vt:lpstr>
      <vt:lpstr>Example – Assumptionsweak</vt:lpstr>
      <vt:lpstr>Part III: Active Learning Example</vt:lpstr>
      <vt:lpstr>Active Learning Example</vt:lpstr>
      <vt:lpstr>Active Learning Example</vt:lpstr>
      <vt:lpstr>Active Learning Example</vt:lpstr>
      <vt:lpstr>Active Learning Example</vt:lpstr>
      <vt:lpstr>Active Learning Example</vt:lpstr>
      <vt:lpstr>Part III: Hardness Results</vt:lpstr>
      <vt:lpstr>Hardness Results</vt:lpstr>
      <vt:lpstr>Hardness Results – Generalization</vt:lpstr>
      <vt:lpstr>Part V: Concluding Remarks</vt:lpstr>
      <vt:lpstr>Open Problems</vt:lpstr>
      <vt:lpstr>References</vt:lpstr>
      <vt:lpstr>Thank You!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Clearing Restarting Automata and Grammatical Inference</dc:title>
  <dc:creator>Cerno</dc:creator>
  <cp:lastModifiedBy>Cerno</cp:lastModifiedBy>
  <cp:revision>119</cp:revision>
  <dcterms:created xsi:type="dcterms:W3CDTF">2012-08-31T07:23:59Z</dcterms:created>
  <dcterms:modified xsi:type="dcterms:W3CDTF">2012-09-02T08:13:35Z</dcterms:modified>
</cp:coreProperties>
</file>